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handoutMasterIdLst>
    <p:handoutMasterId r:id="rId19"/>
  </p:handoutMasterIdLst>
  <p:sldIdLst>
    <p:sldId id="257" r:id="rId2"/>
    <p:sldId id="259" r:id="rId3"/>
    <p:sldId id="277" r:id="rId4"/>
    <p:sldId id="266" r:id="rId5"/>
    <p:sldId id="268" r:id="rId6"/>
    <p:sldId id="270" r:id="rId7"/>
    <p:sldId id="258" r:id="rId8"/>
    <p:sldId id="260" r:id="rId9"/>
    <p:sldId id="275" r:id="rId10"/>
    <p:sldId id="261" r:id="rId11"/>
    <p:sldId id="262" r:id="rId12"/>
    <p:sldId id="276" r:id="rId13"/>
    <p:sldId id="264" r:id="rId14"/>
    <p:sldId id="271" r:id="rId15"/>
    <p:sldId id="272" r:id="rId16"/>
    <p:sldId id="273" r:id="rId17"/>
  </p:sldIdLst>
  <p:sldSz cx="9144000" cy="6858000" type="screen4x3"/>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7" autoAdjust="0"/>
    <p:restoredTop sz="66667" autoAdjust="0"/>
  </p:normalViewPr>
  <p:slideViewPr>
    <p:cSldViewPr>
      <p:cViewPr varScale="1">
        <p:scale>
          <a:sx n="37" d="100"/>
          <a:sy n="37" d="100"/>
        </p:scale>
        <p:origin x="-1854" y="-8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488" cy="461963"/>
          </a:xfrm>
          <a:prstGeom prst="rect">
            <a:avLst/>
          </a:prstGeom>
        </p:spPr>
        <p:txBody>
          <a:bodyPr vert="horz" lIns="91440" tIns="45720" rIns="91440" bIns="45720" rtlCol="0"/>
          <a:lstStyle>
            <a:lvl1pPr algn="l">
              <a:defRPr sz="1200"/>
            </a:lvl1pPr>
          </a:lstStyle>
          <a:p>
            <a:r>
              <a:rPr lang="en-US" smtClean="0"/>
              <a:t>OSHA Heat Illness Prevention Campaign</a:t>
            </a:r>
            <a:endParaRPr lang="en-US"/>
          </a:p>
        </p:txBody>
      </p:sp>
      <p:sp>
        <p:nvSpPr>
          <p:cNvPr id="3" name="Date Placeholder 2"/>
          <p:cNvSpPr>
            <a:spLocks noGrp="1"/>
          </p:cNvSpPr>
          <p:nvPr>
            <p:ph type="dt" sz="quarter" idx="1"/>
          </p:nvPr>
        </p:nvSpPr>
        <p:spPr>
          <a:xfrm>
            <a:off x="3937000" y="0"/>
            <a:ext cx="3011488" cy="461963"/>
          </a:xfrm>
          <a:prstGeom prst="rect">
            <a:avLst/>
          </a:prstGeom>
        </p:spPr>
        <p:txBody>
          <a:bodyPr vert="horz" lIns="91440" tIns="45720" rIns="91440" bIns="45720" rtlCol="0"/>
          <a:lstStyle>
            <a:lvl1pPr algn="r">
              <a:defRPr sz="1200"/>
            </a:lvl1pPr>
          </a:lstStyle>
          <a:p>
            <a:fld id="{AA4A654B-49C8-45D3-8666-46D5D344DAE7}" type="datetimeFigureOut">
              <a:rPr lang="en-US" smtClean="0"/>
              <a:t>6/25/2015</a:t>
            </a:fld>
            <a:endParaRPr lang="en-US"/>
          </a:p>
        </p:txBody>
      </p:sp>
      <p:sp>
        <p:nvSpPr>
          <p:cNvPr id="4" name="Footer Placeholder 3"/>
          <p:cNvSpPr>
            <a:spLocks noGrp="1"/>
          </p:cNvSpPr>
          <p:nvPr>
            <p:ph type="ftr" sz="quarter" idx="2"/>
          </p:nvPr>
        </p:nvSpPr>
        <p:spPr>
          <a:xfrm>
            <a:off x="0" y="8772525"/>
            <a:ext cx="3011488" cy="46196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37000" y="8772525"/>
            <a:ext cx="3011488" cy="461963"/>
          </a:xfrm>
          <a:prstGeom prst="rect">
            <a:avLst/>
          </a:prstGeom>
        </p:spPr>
        <p:txBody>
          <a:bodyPr vert="horz" lIns="91440" tIns="45720" rIns="91440" bIns="45720" rtlCol="0" anchor="b"/>
          <a:lstStyle>
            <a:lvl1pPr algn="r">
              <a:defRPr sz="1200"/>
            </a:lvl1pPr>
          </a:lstStyle>
          <a:p>
            <a:fld id="{685E68D3-B75B-458E-A974-117835D73DE4}" type="slidenum">
              <a:rPr lang="en-US" smtClean="0"/>
              <a:t>‹#›</a:t>
            </a:fld>
            <a:endParaRPr lang="en-US"/>
          </a:p>
        </p:txBody>
      </p:sp>
    </p:spTree>
    <p:extLst>
      <p:ext uri="{BB962C8B-B14F-4D97-AF65-F5344CB8AC3E}">
        <p14:creationId xmlns:p14="http://schemas.microsoft.com/office/powerpoint/2010/main" val="1166597861"/>
      </p:ext>
    </p:extLst>
  </p:cSld>
  <p:clrMap bg1="lt1" tx1="dk1" bg2="lt2" tx2="dk2" accent1="accent1" accent2="accent2" accent3="accent3" accent4="accent4" accent5="accent5" accent6="accent6" hlink="hlink" folHlink="folHlink"/>
  <p:hf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92" tIns="46246" rIns="92492" bIns="46246" rtlCol="0"/>
          <a:lstStyle>
            <a:lvl1pPr algn="l">
              <a:defRPr sz="1200"/>
            </a:lvl1pPr>
          </a:lstStyle>
          <a:p>
            <a:r>
              <a:rPr lang="en-US" smtClean="0"/>
              <a:t>OSHA Heat Illness Prevention Campaign</a:t>
            </a:r>
            <a:endParaRPr lang="en-US"/>
          </a:p>
        </p:txBody>
      </p:sp>
      <p:sp>
        <p:nvSpPr>
          <p:cNvPr id="3" name="Date Placeholder 2"/>
          <p:cNvSpPr>
            <a:spLocks noGrp="1"/>
          </p:cNvSpPr>
          <p:nvPr>
            <p:ph type="dt" idx="1"/>
          </p:nvPr>
        </p:nvSpPr>
        <p:spPr>
          <a:xfrm>
            <a:off x="3936768" y="0"/>
            <a:ext cx="3011699" cy="461804"/>
          </a:xfrm>
          <a:prstGeom prst="rect">
            <a:avLst/>
          </a:prstGeom>
        </p:spPr>
        <p:txBody>
          <a:bodyPr vert="horz" lIns="92492" tIns="46246" rIns="92492" bIns="46246" rtlCol="0"/>
          <a:lstStyle>
            <a:lvl1pPr algn="r">
              <a:defRPr sz="1200"/>
            </a:lvl1pPr>
          </a:lstStyle>
          <a:p>
            <a:fld id="{99FBADAA-7260-4316-8688-057877220C45}" type="datetimeFigureOut">
              <a:rPr lang="en-US" smtClean="0"/>
              <a:t>6/25/2015</a:t>
            </a:fld>
            <a:endParaRPr lang="en-US"/>
          </a:p>
        </p:txBody>
      </p:sp>
      <p:sp>
        <p:nvSpPr>
          <p:cNvPr id="4" name="Slide Image Placeholder 3"/>
          <p:cNvSpPr>
            <a:spLocks noGrp="1" noRot="1" noChangeAspect="1"/>
          </p:cNvSpPr>
          <p:nvPr>
            <p:ph type="sldImg" idx="2"/>
          </p:nvPr>
        </p:nvSpPr>
        <p:spPr>
          <a:xfrm>
            <a:off x="1165225" y="692150"/>
            <a:ext cx="4619625" cy="3463925"/>
          </a:xfrm>
          <a:prstGeom prst="rect">
            <a:avLst/>
          </a:prstGeom>
          <a:noFill/>
          <a:ln w="12700">
            <a:solidFill>
              <a:prstClr val="black"/>
            </a:solidFill>
          </a:ln>
        </p:spPr>
        <p:txBody>
          <a:bodyPr vert="horz" lIns="92492" tIns="46246" rIns="92492" bIns="46246" rtlCol="0" anchor="ctr"/>
          <a:lstStyle/>
          <a:p>
            <a:endParaRPr lang="en-US"/>
          </a:p>
        </p:txBody>
      </p:sp>
      <p:sp>
        <p:nvSpPr>
          <p:cNvPr id="5" name="Notes Placeholder 4"/>
          <p:cNvSpPr>
            <a:spLocks noGrp="1"/>
          </p:cNvSpPr>
          <p:nvPr>
            <p:ph type="body" sz="quarter" idx="3"/>
          </p:nvPr>
        </p:nvSpPr>
        <p:spPr>
          <a:xfrm>
            <a:off x="695008" y="4387136"/>
            <a:ext cx="5560060" cy="4156234"/>
          </a:xfrm>
          <a:prstGeom prst="rect">
            <a:avLst/>
          </a:prstGeom>
        </p:spPr>
        <p:txBody>
          <a:bodyPr vert="horz" lIns="92492" tIns="46246" rIns="92492" bIns="46246"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668"/>
            <a:ext cx="3011699" cy="461804"/>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8"/>
            <a:ext cx="3011699" cy="461804"/>
          </a:xfrm>
          <a:prstGeom prst="rect">
            <a:avLst/>
          </a:prstGeom>
        </p:spPr>
        <p:txBody>
          <a:bodyPr vert="horz" lIns="92492" tIns="46246" rIns="92492" bIns="46246" rtlCol="0" anchor="b"/>
          <a:lstStyle>
            <a:lvl1pPr algn="r">
              <a:defRPr sz="1200"/>
            </a:lvl1pPr>
          </a:lstStyle>
          <a:p>
            <a:fld id="{75B8ECB0-450B-46A8-B98A-70AE35664B05}" type="slidenum">
              <a:rPr lang="en-US" smtClean="0"/>
              <a:t>‹#›</a:t>
            </a:fld>
            <a:endParaRPr lang="en-US"/>
          </a:p>
        </p:txBody>
      </p:sp>
    </p:spTree>
    <p:extLst>
      <p:ext uri="{BB962C8B-B14F-4D97-AF65-F5344CB8AC3E}">
        <p14:creationId xmlns:p14="http://schemas.microsoft.com/office/powerpoint/2010/main" val="66264006"/>
      </p:ext>
    </p:extLst>
  </p:cSld>
  <p:clrMap bg1="lt1" tx1="dk1" bg2="lt2" tx2="dk2" accent1="accent1" accent2="accent2" accent3="accent3" accent4="accent4" accent5="accent5" accent6="accent6" hlink="hlink" folHlink="folHlink"/>
  <p:hf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draft.osha.gov/SLTC/heatillness/heat_index/heat_app.html"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hdr" sz="quarter"/>
          </p:nvPr>
        </p:nvSpPr>
        <p:spPr/>
        <p:txBody>
          <a:bodyPr/>
          <a:lstStyle>
            <a:lvl1pPr eaLnBrk="0" hangingPunct="0">
              <a:defRPr sz="3200">
                <a:solidFill>
                  <a:schemeClr val="tx1"/>
                </a:solidFill>
                <a:latin typeface="Arial" charset="0"/>
              </a:defRPr>
            </a:lvl1pPr>
            <a:lvl2pPr marL="742927" indent="-285741" eaLnBrk="0" hangingPunct="0">
              <a:defRPr sz="3200">
                <a:solidFill>
                  <a:schemeClr val="tx1"/>
                </a:solidFill>
                <a:latin typeface="Arial" charset="0"/>
              </a:defRPr>
            </a:lvl2pPr>
            <a:lvl3pPr marL="1142965" indent="-228593" eaLnBrk="0" hangingPunct="0">
              <a:defRPr sz="3200">
                <a:solidFill>
                  <a:schemeClr val="tx1"/>
                </a:solidFill>
                <a:latin typeface="Arial" charset="0"/>
              </a:defRPr>
            </a:lvl3pPr>
            <a:lvl4pPr marL="1600151" indent="-228593" eaLnBrk="0" hangingPunct="0">
              <a:defRPr sz="3200">
                <a:solidFill>
                  <a:schemeClr val="tx1"/>
                </a:solidFill>
                <a:latin typeface="Arial" charset="0"/>
              </a:defRPr>
            </a:lvl4pPr>
            <a:lvl5pPr marL="2057336" indent="-228593" eaLnBrk="0" hangingPunct="0">
              <a:defRPr sz="3200">
                <a:solidFill>
                  <a:schemeClr val="tx1"/>
                </a:solidFill>
                <a:latin typeface="Arial" charset="0"/>
              </a:defRPr>
            </a:lvl5pPr>
            <a:lvl6pPr marL="2514522" indent="-228593" eaLnBrk="0" fontAlgn="base" hangingPunct="0">
              <a:spcBef>
                <a:spcPct val="0"/>
              </a:spcBef>
              <a:spcAft>
                <a:spcPct val="0"/>
              </a:spcAft>
              <a:defRPr sz="3200">
                <a:solidFill>
                  <a:schemeClr val="tx1"/>
                </a:solidFill>
                <a:latin typeface="Arial" charset="0"/>
              </a:defRPr>
            </a:lvl6pPr>
            <a:lvl7pPr marL="2971707" indent="-228593" eaLnBrk="0" fontAlgn="base" hangingPunct="0">
              <a:spcBef>
                <a:spcPct val="0"/>
              </a:spcBef>
              <a:spcAft>
                <a:spcPct val="0"/>
              </a:spcAft>
              <a:defRPr sz="3200">
                <a:solidFill>
                  <a:schemeClr val="tx1"/>
                </a:solidFill>
                <a:latin typeface="Arial" charset="0"/>
              </a:defRPr>
            </a:lvl7pPr>
            <a:lvl8pPr marL="3428893" indent="-228593" eaLnBrk="0" fontAlgn="base" hangingPunct="0">
              <a:spcBef>
                <a:spcPct val="0"/>
              </a:spcBef>
              <a:spcAft>
                <a:spcPct val="0"/>
              </a:spcAft>
              <a:defRPr sz="3200">
                <a:solidFill>
                  <a:schemeClr val="tx1"/>
                </a:solidFill>
                <a:latin typeface="Arial" charset="0"/>
              </a:defRPr>
            </a:lvl8pPr>
            <a:lvl9pPr marL="3886079" indent="-228593" eaLnBrk="0" fontAlgn="base" hangingPunct="0">
              <a:spcBef>
                <a:spcPct val="0"/>
              </a:spcBef>
              <a:spcAft>
                <a:spcPct val="0"/>
              </a:spcAft>
              <a:defRPr sz="3200">
                <a:solidFill>
                  <a:schemeClr val="tx1"/>
                </a:solidFill>
                <a:latin typeface="Arial" charset="0"/>
              </a:defRPr>
            </a:lvl9pPr>
          </a:lstStyle>
          <a:p>
            <a:pPr eaLnBrk="1" hangingPunct="1">
              <a:defRPr/>
            </a:pPr>
            <a:r>
              <a:rPr lang="en-US" sz="1200" smtClean="0">
                <a:solidFill>
                  <a:prstClr val="black"/>
                </a:solidFill>
              </a:rPr>
              <a:t>OSHA Heat Illness Prevention Campaign</a:t>
            </a:r>
            <a:endParaRPr lang="en-US" sz="1200" dirty="0">
              <a:solidFill>
                <a:prstClr val="black"/>
              </a:solidFill>
            </a:endParaRPr>
          </a:p>
        </p:txBody>
      </p:sp>
      <p:sp>
        <p:nvSpPr>
          <p:cNvPr id="32771" name="Rectangle 7"/>
          <p:cNvSpPr>
            <a:spLocks noGrp="1" noChangeArrowheads="1"/>
          </p:cNvSpPr>
          <p:nvPr>
            <p:ph type="sldNum" sz="quarter" idx="5"/>
          </p:nvPr>
        </p:nvSpPr>
        <p:spPr/>
        <p:txBody>
          <a:bodyPr/>
          <a:lstStyle>
            <a:lvl1pPr eaLnBrk="0" hangingPunct="0">
              <a:defRPr sz="3200">
                <a:solidFill>
                  <a:schemeClr val="tx1"/>
                </a:solidFill>
                <a:latin typeface="Arial" charset="0"/>
              </a:defRPr>
            </a:lvl1pPr>
            <a:lvl2pPr marL="742927" indent="-285741" eaLnBrk="0" hangingPunct="0">
              <a:defRPr sz="3200">
                <a:solidFill>
                  <a:schemeClr val="tx1"/>
                </a:solidFill>
                <a:latin typeface="Arial" charset="0"/>
              </a:defRPr>
            </a:lvl2pPr>
            <a:lvl3pPr marL="1142965" indent="-228593" eaLnBrk="0" hangingPunct="0">
              <a:defRPr sz="3200">
                <a:solidFill>
                  <a:schemeClr val="tx1"/>
                </a:solidFill>
                <a:latin typeface="Arial" charset="0"/>
              </a:defRPr>
            </a:lvl3pPr>
            <a:lvl4pPr marL="1600151" indent="-228593" eaLnBrk="0" hangingPunct="0">
              <a:defRPr sz="3200">
                <a:solidFill>
                  <a:schemeClr val="tx1"/>
                </a:solidFill>
                <a:latin typeface="Arial" charset="0"/>
              </a:defRPr>
            </a:lvl4pPr>
            <a:lvl5pPr marL="2057336" indent="-228593" eaLnBrk="0" hangingPunct="0">
              <a:defRPr sz="3200">
                <a:solidFill>
                  <a:schemeClr val="tx1"/>
                </a:solidFill>
                <a:latin typeface="Arial" charset="0"/>
              </a:defRPr>
            </a:lvl5pPr>
            <a:lvl6pPr marL="2514522" indent="-228593" eaLnBrk="0" fontAlgn="base" hangingPunct="0">
              <a:spcBef>
                <a:spcPct val="0"/>
              </a:spcBef>
              <a:spcAft>
                <a:spcPct val="0"/>
              </a:spcAft>
              <a:defRPr sz="3200">
                <a:solidFill>
                  <a:schemeClr val="tx1"/>
                </a:solidFill>
                <a:latin typeface="Arial" charset="0"/>
              </a:defRPr>
            </a:lvl6pPr>
            <a:lvl7pPr marL="2971707" indent="-228593" eaLnBrk="0" fontAlgn="base" hangingPunct="0">
              <a:spcBef>
                <a:spcPct val="0"/>
              </a:spcBef>
              <a:spcAft>
                <a:spcPct val="0"/>
              </a:spcAft>
              <a:defRPr sz="3200">
                <a:solidFill>
                  <a:schemeClr val="tx1"/>
                </a:solidFill>
                <a:latin typeface="Arial" charset="0"/>
              </a:defRPr>
            </a:lvl7pPr>
            <a:lvl8pPr marL="3428893" indent="-228593" eaLnBrk="0" fontAlgn="base" hangingPunct="0">
              <a:spcBef>
                <a:spcPct val="0"/>
              </a:spcBef>
              <a:spcAft>
                <a:spcPct val="0"/>
              </a:spcAft>
              <a:defRPr sz="3200">
                <a:solidFill>
                  <a:schemeClr val="tx1"/>
                </a:solidFill>
                <a:latin typeface="Arial" charset="0"/>
              </a:defRPr>
            </a:lvl8pPr>
            <a:lvl9pPr marL="3886079" indent="-228593" eaLnBrk="0" fontAlgn="base" hangingPunct="0">
              <a:spcBef>
                <a:spcPct val="0"/>
              </a:spcBef>
              <a:spcAft>
                <a:spcPct val="0"/>
              </a:spcAft>
              <a:defRPr sz="3200">
                <a:solidFill>
                  <a:schemeClr val="tx1"/>
                </a:solidFill>
                <a:latin typeface="Arial" charset="0"/>
              </a:defRPr>
            </a:lvl9pPr>
          </a:lstStyle>
          <a:p>
            <a:pPr eaLnBrk="1" hangingPunct="1">
              <a:defRPr/>
            </a:pPr>
            <a:fld id="{616DCBD3-2F2B-463B-A975-7EA34E5C192F}" type="slidenum">
              <a:rPr lang="en-US" sz="1200">
                <a:solidFill>
                  <a:prstClr val="black"/>
                </a:solidFill>
              </a:rPr>
              <a:pPr eaLnBrk="1" hangingPunct="1">
                <a:defRPr/>
              </a:pPr>
              <a:t>1</a:t>
            </a:fld>
            <a:endParaRPr lang="en-US" sz="1200">
              <a:solidFill>
                <a:prstClr val="black"/>
              </a:solidFill>
            </a:endParaRPr>
          </a:p>
        </p:txBody>
      </p:sp>
      <p:sp>
        <p:nvSpPr>
          <p:cNvPr id="32772" name="Rectangle 2"/>
          <p:cNvSpPr>
            <a:spLocks noGrp="1" noRot="1" noChangeAspect="1" noChangeArrowheads="1" noTextEdit="1"/>
          </p:cNvSpPr>
          <p:nvPr>
            <p:ph type="sldImg"/>
          </p:nvPr>
        </p:nvSpPr>
        <p:spPr>
          <a:ln/>
        </p:spPr>
      </p:sp>
      <p:sp>
        <p:nvSpPr>
          <p:cNvPr id="31749" name="Rectangle 3"/>
          <p:cNvSpPr>
            <a:spLocks noGrp="1" noChangeArrowheads="1"/>
          </p:cNvSpPr>
          <p:nvPr>
            <p:ph type="body" idx="1"/>
          </p:nvPr>
        </p:nvSpPr>
        <p:spPr/>
        <p:txBody>
          <a:bodyPr/>
          <a:lstStyle/>
          <a:p>
            <a:pPr marL="171450" lvl="0" indent="-171450">
              <a:buFont typeface="Arial" panose="020B0604020202020204" pitchFamily="34" charset="0"/>
              <a:buChar char="•"/>
            </a:pPr>
            <a:r>
              <a:rPr lang="en-US" sz="1200" kern="1200" dirty="0" smtClean="0">
                <a:solidFill>
                  <a:schemeClr val="tx1"/>
                </a:solidFill>
                <a:effectLst/>
                <a:latin typeface="Times New Roman" panose="02020603050405020304" pitchFamily="18" charset="0"/>
                <a:ea typeface="+mn-ea"/>
                <a:cs typeface="Times New Roman" panose="02020603050405020304" pitchFamily="18" charset="0"/>
              </a:rPr>
              <a:t>Since 2011, OSHA has launched an annual nationwide heat illness prevention campaign to provide outreach and resources to workers and employers to prevent heat illness.</a:t>
            </a:r>
          </a:p>
          <a:p>
            <a:pPr marL="171450" lvl="0" indent="-171450">
              <a:buFont typeface="Arial" panose="020B0604020202020204" pitchFamily="34" charset="0"/>
              <a:buChar char="•"/>
            </a:pPr>
            <a:r>
              <a:rPr lang="en-US" sz="1200" kern="1200" dirty="0" smtClean="0">
                <a:solidFill>
                  <a:schemeClr val="tx1"/>
                </a:solidFill>
                <a:effectLst/>
                <a:latin typeface="Times New Roman" panose="02020603050405020304" pitchFamily="18" charset="0"/>
                <a:ea typeface="+mn-ea"/>
                <a:cs typeface="Times New Roman" panose="02020603050405020304" pitchFamily="18" charset="0"/>
              </a:rPr>
              <a:t>We have reached over 11 million workers and employees and distributed over 800,000 print resources in over 4,150 national and local informational and training sessions.   </a:t>
            </a:r>
          </a:p>
          <a:p>
            <a:pPr marL="171450" lvl="0" indent="-171450">
              <a:buFont typeface="Arial" panose="020B0604020202020204" pitchFamily="34" charset="0"/>
              <a:buChar char="•"/>
            </a:pPr>
            <a:r>
              <a:rPr lang="en-US" sz="1200" kern="1200" dirty="0" smtClean="0">
                <a:solidFill>
                  <a:schemeClr val="tx1"/>
                </a:solidFill>
                <a:effectLst/>
                <a:latin typeface="Times New Roman" panose="02020603050405020304" pitchFamily="18" charset="0"/>
                <a:ea typeface="+mn-ea"/>
                <a:cs typeface="Times New Roman" panose="02020603050405020304" pitchFamily="18" charset="0"/>
              </a:rPr>
              <a:t>Employers are responsible for providing workplaces that are safe from recognized serious hazards, including heat.</a:t>
            </a:r>
          </a:p>
          <a:p>
            <a:pPr marL="171450" indent="-171450">
              <a:buFont typeface="Arial" pitchFamily="34" charset="0"/>
              <a:buChar char="•"/>
              <a:defRPr/>
            </a:pPr>
            <a:r>
              <a:rPr lang="en-US" sz="1200" dirty="0" smtClean="0">
                <a:latin typeface="Times New Roman" pitchFamily="18" charset="0"/>
                <a:cs typeface="Times New Roman" pitchFamily="18" charset="0"/>
              </a:rPr>
              <a:t>We ask you to help disseminate the</a:t>
            </a:r>
            <a:r>
              <a:rPr lang="en-US" sz="1200" baseline="0" dirty="0" smtClean="0">
                <a:latin typeface="Times New Roman" pitchFamily="18" charset="0"/>
                <a:cs typeface="Times New Roman" pitchFamily="18" charset="0"/>
              </a:rPr>
              <a:t> </a:t>
            </a:r>
            <a:r>
              <a:rPr lang="en-US" sz="1200" baseline="0" dirty="0" err="1" smtClean="0">
                <a:latin typeface="Times New Roman" pitchFamily="18" charset="0"/>
                <a:cs typeface="Times New Roman" pitchFamily="18" charset="0"/>
              </a:rPr>
              <a:t>Campaigm</a:t>
            </a:r>
            <a:r>
              <a:rPr lang="en-US" sz="1200" dirty="0" smtClean="0">
                <a:latin typeface="Times New Roman" pitchFamily="18" charset="0"/>
                <a:cs typeface="Times New Roman" pitchFamily="18" charset="0"/>
              </a:rPr>
              <a:t> message as well and promote the educational resources to get the message and information out.  Use</a:t>
            </a:r>
            <a:r>
              <a:rPr lang="en-US" sz="1200" baseline="0" dirty="0" smtClean="0">
                <a:latin typeface="Times New Roman" pitchFamily="18" charset="0"/>
                <a:cs typeface="Times New Roman" pitchFamily="18" charset="0"/>
              </a:rPr>
              <a:t> #(hashtag)</a:t>
            </a:r>
            <a:r>
              <a:rPr lang="en-US" sz="1200" baseline="0" dirty="0" err="1" smtClean="0">
                <a:latin typeface="Times New Roman" pitchFamily="18" charset="0"/>
                <a:cs typeface="Times New Roman" pitchFamily="18" charset="0"/>
              </a:rPr>
              <a:t>WaterRestShade</a:t>
            </a:r>
            <a:r>
              <a:rPr lang="en-US" sz="1200" baseline="0" dirty="0" smtClean="0">
                <a:latin typeface="Times New Roman" pitchFamily="18" charset="0"/>
                <a:cs typeface="Times New Roman" pitchFamily="18" charset="0"/>
              </a:rPr>
              <a:t> on social media to join the conversation.</a:t>
            </a:r>
          </a:p>
          <a:p>
            <a:pPr marL="171444" indent="-171444">
              <a:buFont typeface="Arial" pitchFamily="34" charset="0"/>
              <a:buChar char="•"/>
              <a:defRPr/>
            </a:pPr>
            <a:endParaRPr lang="en-US" sz="1200" baseline="0" dirty="0" smtClean="0">
              <a:latin typeface="Times New Roman" pitchFamily="18" charset="0"/>
              <a:cs typeface="Times New Roman" pitchFamily="18" charset="0"/>
            </a:endParaRPr>
          </a:p>
          <a:p>
            <a:pPr marL="0" indent="0">
              <a:buFont typeface="Arial" pitchFamily="34" charset="0"/>
              <a:buNone/>
              <a:defRPr/>
            </a:pPr>
            <a:endParaRPr lang="en-US" sz="1200" baseline="0" dirty="0" smtClean="0">
              <a:latin typeface="Times New Roman" pitchFamily="18" charset="0"/>
              <a:cs typeface="Times New Roman" pitchFamily="18" charset="0"/>
            </a:endParaRPr>
          </a:p>
          <a:p>
            <a:pPr marL="171444" indent="-171444">
              <a:buFont typeface="Arial" pitchFamily="34" charset="0"/>
              <a:buChar char="•"/>
              <a:defRPr/>
            </a:pPr>
            <a:endParaRPr lang="en-US" sz="1200" baseline="0" dirty="0" smtClean="0">
              <a:latin typeface="Times New Roman" pitchFamily="18" charset="0"/>
              <a:cs typeface="Times New Roman" pitchFamily="18" charset="0"/>
            </a:endParaRPr>
          </a:p>
          <a:p>
            <a:pPr marL="171444" indent="-171444">
              <a:buFont typeface="Arial" pitchFamily="34" charset="0"/>
              <a:buChar char="•"/>
              <a:defRPr/>
            </a:pPr>
            <a:endParaRPr lang="en-US" sz="1200" dirty="0" smtClean="0">
              <a:latin typeface="Times New Roman" pitchFamily="18" charset="0"/>
              <a:cs typeface="Times New Roman" pitchFamily="18" charset="0"/>
            </a:endParaRPr>
          </a:p>
        </p:txBody>
      </p:sp>
      <p:sp>
        <p:nvSpPr>
          <p:cNvPr id="2" name="Date Placeholder 1"/>
          <p:cNvSpPr>
            <a:spLocks noGrp="1"/>
          </p:cNvSpPr>
          <p:nvPr>
            <p:ph type="dt" idx="10"/>
          </p:nvPr>
        </p:nvSpPr>
        <p:spPr/>
        <p:txBody>
          <a:bodyPr/>
          <a:lstStyle/>
          <a:p>
            <a:fld id="{9DDA6883-DA56-49A0-82D8-DF587B433D92}" type="datetime1">
              <a:rPr lang="en-US" smtClean="0"/>
              <a:t>6/25/2015</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ea typeface="ＭＳ Ｐゴシック" pitchFamily="34" charset="-128"/>
              </a:rPr>
              <a:t>OSHA has developed a number of resources to raise awareness, educate workers and employers about the dangers of heat illness and guidance to prevent it in the workplace.  They are available in English and Spanish on OSHA’s website.</a:t>
            </a:r>
          </a:p>
          <a:p>
            <a:endParaRPr lang="en-US" sz="1200" b="1" dirty="0" smtClean="0">
              <a:effectLst/>
              <a:latin typeface="+mj-lt"/>
            </a:endParaRPr>
          </a:p>
          <a:p>
            <a:r>
              <a:rPr lang="en-US" sz="1200" b="1" dirty="0" smtClean="0">
                <a:effectLst/>
                <a:latin typeface="+mj-lt"/>
              </a:rPr>
              <a:t>Illustrated, Low-Literacy Fact Sheets</a:t>
            </a:r>
            <a:r>
              <a:rPr lang="en-US" sz="1200" dirty="0" smtClean="0">
                <a:effectLst/>
                <a:latin typeface="+mj-lt"/>
              </a:rPr>
              <a:t> </a:t>
            </a:r>
            <a:r>
              <a:rPr lang="en-US" sz="1200" i="1" dirty="0" smtClean="0">
                <a:effectLst/>
                <a:latin typeface="+mj-lt"/>
              </a:rPr>
              <a:t>have</a:t>
            </a:r>
            <a:r>
              <a:rPr lang="en-US" sz="1200" i="1" baseline="0" dirty="0" smtClean="0">
                <a:effectLst/>
                <a:latin typeface="+mj-lt"/>
              </a:rPr>
              <a:t> p</a:t>
            </a:r>
            <a:r>
              <a:rPr lang="en-US" sz="1200" i="1" dirty="0" smtClean="0">
                <a:effectLst/>
                <a:latin typeface="+mj-lt"/>
              </a:rPr>
              <a:t>ictured heat illness symptoms and prevention strategies.</a:t>
            </a:r>
            <a:r>
              <a:rPr lang="en-US" sz="1200" dirty="0" smtClean="0">
                <a:effectLst/>
                <a:latin typeface="+mj-lt"/>
              </a:rPr>
              <a:t> </a:t>
            </a:r>
            <a:br>
              <a:rPr lang="en-US" sz="1200" dirty="0" smtClean="0">
                <a:effectLst/>
                <a:latin typeface="+mj-lt"/>
              </a:rPr>
            </a:br>
            <a:endParaRPr lang="en-US" sz="1200" dirty="0" smtClean="0">
              <a:effectLst/>
              <a:latin typeface="+mj-lt"/>
            </a:endParaRPr>
          </a:p>
          <a:p>
            <a:r>
              <a:rPr lang="en-US" sz="1200" b="1" dirty="0" smtClean="0">
                <a:effectLst/>
                <a:latin typeface="+mj-lt"/>
              </a:rPr>
              <a:t>Worksite Poster</a:t>
            </a:r>
            <a:r>
              <a:rPr lang="en-US" sz="1200" dirty="0" smtClean="0">
                <a:effectLst/>
                <a:latin typeface="+mj-lt"/>
              </a:rPr>
              <a:t> </a:t>
            </a:r>
            <a:r>
              <a:rPr lang="en-US" sz="1200" baseline="0" dirty="0" smtClean="0">
                <a:effectLst/>
                <a:latin typeface="+mj-lt"/>
              </a:rPr>
              <a:t> is a </a:t>
            </a:r>
            <a:r>
              <a:rPr lang="en-US" sz="1200" i="1" dirty="0" smtClean="0">
                <a:effectLst/>
                <a:latin typeface="+mj-lt"/>
              </a:rPr>
              <a:t>Poster to hang in worksite with heat illness symptoms and prevention strategies.</a:t>
            </a:r>
            <a:r>
              <a:rPr lang="en-US" sz="1200" dirty="0" smtClean="0">
                <a:effectLst/>
                <a:latin typeface="+mj-lt"/>
              </a:rPr>
              <a:t> </a:t>
            </a:r>
            <a:br>
              <a:rPr lang="en-US" sz="1200" dirty="0" smtClean="0">
                <a:effectLst/>
                <a:latin typeface="+mj-lt"/>
              </a:rPr>
            </a:br>
            <a:r>
              <a:rPr lang="en-US" sz="1200" dirty="0" smtClean="0">
                <a:effectLst/>
                <a:latin typeface="+mj-lt"/>
              </a:rPr>
              <a:t/>
            </a:r>
            <a:br>
              <a:rPr lang="en-US" sz="1200" dirty="0" smtClean="0">
                <a:effectLst/>
                <a:latin typeface="+mj-lt"/>
              </a:rPr>
            </a:br>
            <a:r>
              <a:rPr lang="en-US" sz="1200" b="1" dirty="0" smtClean="0">
                <a:effectLst/>
                <a:latin typeface="+mj-lt"/>
              </a:rPr>
              <a:t>Community Poster</a:t>
            </a:r>
            <a:r>
              <a:rPr lang="en-US" sz="1200" dirty="0" smtClean="0">
                <a:effectLst/>
                <a:latin typeface="+mj-lt"/>
              </a:rPr>
              <a:t> </a:t>
            </a:r>
            <a:r>
              <a:rPr lang="en-US" sz="1200" baseline="0" dirty="0" smtClean="0">
                <a:effectLst/>
                <a:latin typeface="+mj-lt"/>
              </a:rPr>
              <a:t> is an a</a:t>
            </a:r>
            <a:r>
              <a:rPr lang="en-US" sz="1200" i="1" dirty="0" smtClean="0">
                <a:effectLst/>
                <a:latin typeface="+mj-lt"/>
              </a:rPr>
              <a:t>wareness poster with heat illness prevention messages and OSHA contact information.</a:t>
            </a:r>
            <a:r>
              <a:rPr lang="en-US" sz="1200" dirty="0" smtClean="0">
                <a:effectLst/>
                <a:latin typeface="+mj-lt"/>
              </a:rPr>
              <a:t> </a:t>
            </a:r>
            <a:br>
              <a:rPr lang="en-US" sz="1200" dirty="0" smtClean="0">
                <a:effectLst/>
                <a:latin typeface="+mj-lt"/>
              </a:rPr>
            </a:br>
            <a:endParaRPr lang="en-US" sz="1200" dirty="0" smtClean="0">
              <a:effectLst/>
              <a:latin typeface="+mj-lt"/>
            </a:endParaRPr>
          </a:p>
          <a:p>
            <a:r>
              <a:rPr lang="en-US" sz="1200" b="1" dirty="0" smtClean="0">
                <a:effectLst/>
                <a:latin typeface="+mj-lt"/>
              </a:rPr>
              <a:t>OSHA Heat Illness Prevention Training Guide</a:t>
            </a:r>
            <a:r>
              <a:rPr lang="en-US" sz="1200" dirty="0" smtClean="0">
                <a:effectLst/>
                <a:latin typeface="+mj-lt"/>
              </a:rPr>
              <a:t> </a:t>
            </a:r>
            <a:r>
              <a:rPr lang="en-US" sz="1200" baseline="0" dirty="0" smtClean="0">
                <a:effectLst/>
                <a:latin typeface="+mj-lt"/>
              </a:rPr>
              <a:t> is a g</a:t>
            </a:r>
            <a:r>
              <a:rPr lang="en-US" sz="1200" i="1" dirty="0" smtClean="0">
                <a:effectLst/>
                <a:latin typeface="+mj-lt"/>
              </a:rPr>
              <a:t>uide to carry out heat safety training, with  short lesson plans </a:t>
            </a:r>
            <a:r>
              <a:rPr lang="en-US" sz="1200" i="1" baseline="0" dirty="0" smtClean="0">
                <a:effectLst/>
                <a:latin typeface="+mj-lt"/>
              </a:rPr>
              <a:t> that can be used during </a:t>
            </a:r>
            <a:r>
              <a:rPr lang="en-US" sz="1200" i="1" dirty="0" smtClean="0">
                <a:effectLst/>
                <a:latin typeface="+mj-lt"/>
              </a:rPr>
              <a:t>tailgate or toolbox talks.</a:t>
            </a:r>
            <a:r>
              <a:rPr lang="en-US" sz="1200" dirty="0" smtClean="0">
                <a:effectLst/>
                <a:latin typeface="+mj-lt"/>
              </a:rPr>
              <a:t> </a:t>
            </a:r>
            <a:br>
              <a:rPr lang="en-US" sz="1200" dirty="0" smtClean="0">
                <a:effectLst/>
                <a:latin typeface="+mj-lt"/>
              </a:rPr>
            </a:br>
            <a:endParaRPr lang="en-US" sz="1200" dirty="0" smtClean="0">
              <a:effectLst/>
              <a:latin typeface="+mj-lt"/>
            </a:endParaRPr>
          </a:p>
          <a:p>
            <a:r>
              <a:rPr lang="en-US" sz="1200" b="1" dirty="0" smtClean="0">
                <a:effectLst/>
                <a:latin typeface="+mj-lt"/>
              </a:rPr>
              <a:t>Using the Heat Index: A Guide for Employers is a </a:t>
            </a:r>
            <a:r>
              <a:rPr lang="en-US" sz="1200" b="0" dirty="0" smtClean="0">
                <a:effectLst/>
                <a:latin typeface="+mj-lt"/>
              </a:rPr>
              <a:t>g</a:t>
            </a:r>
            <a:r>
              <a:rPr lang="en-US" sz="1200" i="1" dirty="0" smtClean="0">
                <a:effectLst/>
                <a:latin typeface="+mj-lt"/>
              </a:rPr>
              <a:t>uide to planning for heat at the workplace and taking precautions based on heat index.</a:t>
            </a:r>
            <a:r>
              <a:rPr lang="en-US" sz="1200" dirty="0" smtClean="0">
                <a:effectLst/>
                <a:latin typeface="+mj-lt"/>
              </a:rPr>
              <a:t>  Describes work/rest schedules</a:t>
            </a:r>
            <a:r>
              <a:rPr lang="en-US" sz="1200" baseline="0" dirty="0" smtClean="0">
                <a:effectLst/>
                <a:latin typeface="+mj-lt"/>
              </a:rPr>
              <a:t>, precautions to take based on the heat index and how to take them, training, and checklists.</a:t>
            </a:r>
            <a:r>
              <a:rPr lang="en-US" sz="1200" dirty="0" smtClean="0">
                <a:effectLst/>
                <a:latin typeface="+mj-lt"/>
              </a:rPr>
              <a:t/>
            </a:r>
            <a:br>
              <a:rPr lang="en-US" sz="1200" dirty="0" smtClean="0">
                <a:effectLst/>
                <a:latin typeface="+mj-lt"/>
              </a:rPr>
            </a:br>
            <a:endParaRPr lang="en-US" sz="1200" dirty="0" smtClean="0">
              <a:effectLst/>
              <a:latin typeface="+mj-lt"/>
            </a:endParaRPr>
          </a:p>
          <a:p>
            <a:r>
              <a:rPr lang="en-US" sz="1200" b="1" dirty="0" smtClean="0">
                <a:effectLst/>
                <a:latin typeface="+mj-lt"/>
              </a:rPr>
              <a:t>Outreach Wallet Card</a:t>
            </a:r>
            <a:r>
              <a:rPr lang="en-US" sz="1200" dirty="0" smtClean="0">
                <a:effectLst/>
                <a:latin typeface="+mj-lt"/>
              </a:rPr>
              <a:t> </a:t>
            </a:r>
            <a:r>
              <a:rPr lang="en-US" sz="1200" baseline="0" dirty="0" smtClean="0">
                <a:effectLst/>
                <a:latin typeface="+mj-lt"/>
              </a:rPr>
              <a:t> is a tw</a:t>
            </a:r>
            <a:r>
              <a:rPr lang="en-US" sz="1200" i="1" dirty="0" smtClean="0">
                <a:effectLst/>
                <a:latin typeface="+mj-lt"/>
              </a:rPr>
              <a:t>o-sided business card with message on one side and heat illness symptoms on the other. QR Code links to OSHA Heat Illness Prevention Website to access more materials. </a:t>
            </a:r>
            <a:br>
              <a:rPr lang="en-US" sz="1200" i="1" dirty="0" smtClean="0">
                <a:effectLst/>
                <a:latin typeface="+mj-lt"/>
              </a:rPr>
            </a:br>
            <a:r>
              <a:rPr lang="en-US" sz="1200" i="1" dirty="0" smtClean="0">
                <a:effectLst/>
                <a:latin typeface="+mj-lt"/>
              </a:rPr>
              <a:t>Can be kept in wallet to use in event of an emergency and great to hand out at worksites.</a:t>
            </a:r>
          </a:p>
          <a:p>
            <a:endParaRPr lang="en-US" sz="1200" dirty="0" smtClean="0">
              <a:effectLst/>
              <a:latin typeface="+mj-lt"/>
            </a:endParaRPr>
          </a:p>
          <a:p>
            <a:r>
              <a:rPr lang="en-US" sz="1200" b="1" dirty="0" smtClean="0">
                <a:effectLst/>
                <a:latin typeface="+mj-lt"/>
                <a:hlinkClick r:id="rId3" tooltip="OSHA's Heat Smartphone App"/>
              </a:rPr>
              <a:t>OSHA's Heat Smartphone App</a:t>
            </a:r>
            <a:r>
              <a:rPr lang="en-US" sz="1200" dirty="0" smtClean="0">
                <a:effectLst/>
                <a:latin typeface="+mj-lt"/>
              </a:rPr>
              <a:t/>
            </a:r>
            <a:br>
              <a:rPr lang="en-US" sz="1200" dirty="0" smtClean="0">
                <a:effectLst/>
                <a:latin typeface="+mj-lt"/>
              </a:rPr>
            </a:br>
            <a:r>
              <a:rPr lang="en-US" sz="1200" i="1" dirty="0" err="1" smtClean="0">
                <a:effectLst/>
                <a:latin typeface="+mj-lt"/>
              </a:rPr>
              <a:t>App</a:t>
            </a:r>
            <a:r>
              <a:rPr lang="en-US" sz="1200" i="1" dirty="0" smtClean="0">
                <a:effectLst/>
                <a:latin typeface="+mj-lt"/>
              </a:rPr>
              <a:t> calculates heat index for current location and provides guidance to prevent illness.</a:t>
            </a:r>
          </a:p>
          <a:p>
            <a:endParaRPr lang="en-US" sz="1200" i="1" dirty="0" smtClean="0">
              <a:effectLst/>
              <a:latin typeface="+mj-lt"/>
            </a:endParaRPr>
          </a:p>
          <a:p>
            <a:pPr defTabSz="924916">
              <a:defRPr/>
            </a:pPr>
            <a:r>
              <a:rPr lang="en-US" sz="1200" i="1" dirty="0" smtClean="0">
                <a:effectLst/>
                <a:latin typeface="+mj-lt"/>
              </a:rPr>
              <a:t>All of these resources</a:t>
            </a:r>
            <a:r>
              <a:rPr lang="en-US" sz="1200" i="1" baseline="0" dirty="0" smtClean="0">
                <a:effectLst/>
                <a:latin typeface="+mj-lt"/>
              </a:rPr>
              <a:t> are available in Spanish! There are links to some resources available in other languages on the website.</a:t>
            </a:r>
            <a:endParaRPr lang="en-US" sz="1200" dirty="0" smtClean="0">
              <a:effectLst/>
              <a:latin typeface="+mj-lt"/>
            </a:endParaRPr>
          </a:p>
          <a:p>
            <a:endParaRPr lang="en-US" sz="1200" dirty="0" smtClean="0">
              <a:effectLst/>
              <a:latin typeface="+mj-lt"/>
            </a:endParaRPr>
          </a:p>
          <a:p>
            <a:endParaRPr lang="en-US" sz="1200" dirty="0">
              <a:latin typeface="+mj-lt"/>
            </a:endParaRPr>
          </a:p>
        </p:txBody>
      </p:sp>
      <p:sp>
        <p:nvSpPr>
          <p:cNvPr id="4" name="Header Placeholder 3"/>
          <p:cNvSpPr>
            <a:spLocks noGrp="1"/>
          </p:cNvSpPr>
          <p:nvPr>
            <p:ph type="hdr" sz="quarter" idx="10"/>
          </p:nvPr>
        </p:nvSpPr>
        <p:spPr/>
        <p:txBody>
          <a:bodyPr/>
          <a:lstStyle/>
          <a:p>
            <a:pPr>
              <a:defRPr/>
            </a:pPr>
            <a:r>
              <a:rPr lang="en-US" smtClean="0">
                <a:solidFill>
                  <a:prstClr val="black"/>
                </a:solidFill>
              </a:rPr>
              <a:t>OSHA Heat Illness Prevention Campaign</a:t>
            </a:r>
            <a:endParaRPr lang="en-US">
              <a:solidFill>
                <a:prstClr val="black"/>
              </a:solidFill>
            </a:endParaRPr>
          </a:p>
        </p:txBody>
      </p:sp>
      <p:sp>
        <p:nvSpPr>
          <p:cNvPr id="5" name="Slide Number Placeholder 4"/>
          <p:cNvSpPr>
            <a:spLocks noGrp="1"/>
          </p:cNvSpPr>
          <p:nvPr>
            <p:ph type="sldNum" sz="quarter" idx="11"/>
          </p:nvPr>
        </p:nvSpPr>
        <p:spPr/>
        <p:txBody>
          <a:bodyPr/>
          <a:lstStyle/>
          <a:p>
            <a:pPr>
              <a:defRPr/>
            </a:pPr>
            <a:fld id="{20796203-44A6-4567-B37C-C5DF38675434}" type="slidenum">
              <a:rPr lang="en-US" smtClean="0">
                <a:solidFill>
                  <a:prstClr val="black"/>
                </a:solidFill>
              </a:rPr>
              <a:pPr>
                <a:defRPr/>
              </a:pPr>
              <a:t>10</a:t>
            </a:fld>
            <a:endParaRPr lang="en-US">
              <a:solidFill>
                <a:prstClr val="black"/>
              </a:solidFill>
            </a:endParaRPr>
          </a:p>
        </p:txBody>
      </p:sp>
      <p:sp>
        <p:nvSpPr>
          <p:cNvPr id="6" name="Date Placeholder 5"/>
          <p:cNvSpPr>
            <a:spLocks noGrp="1"/>
          </p:cNvSpPr>
          <p:nvPr>
            <p:ph type="dt" idx="12"/>
          </p:nvPr>
        </p:nvSpPr>
        <p:spPr/>
        <p:txBody>
          <a:bodyPr/>
          <a:lstStyle/>
          <a:p>
            <a:fld id="{427DD96A-DC11-48C0-9244-5DA950589481}" type="datetime1">
              <a:rPr lang="en-US" smtClean="0"/>
              <a:t>6/25/2015</a:t>
            </a:fld>
            <a:endParaRPr lang="en-US"/>
          </a:p>
        </p:txBody>
      </p:sp>
    </p:spTree>
    <p:extLst>
      <p:ext uri="{BB962C8B-B14F-4D97-AF65-F5344CB8AC3E}">
        <p14:creationId xmlns:p14="http://schemas.microsoft.com/office/powerpoint/2010/main" val="30963089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smtClean="0">
                <a:solidFill>
                  <a:schemeClr val="tx1"/>
                </a:solidFill>
                <a:effectLst/>
                <a:latin typeface="Times New Roman" panose="02020603050405020304" pitchFamily="18" charset="0"/>
                <a:ea typeface="+mn-ea"/>
                <a:cs typeface="Times New Roman" panose="02020603050405020304" pitchFamily="18" charset="0"/>
              </a:rPr>
              <a:t>We also have a mobile smart phone app to help protect workers. We just released a new version for the apple devices in 2015.   The app is available for apple and android phones intended to provide users with specific heat risk level and precautions to take based on their location. It also provides information about the temperature throughout the day to help employers and workers plan for extreme weather. The new version, available for apple devices, now offers full screen color alerts and improved navigation capability. </a:t>
            </a:r>
          </a:p>
          <a:p>
            <a:pPr marL="171450" lvl="0" indent="-171450">
              <a:buFont typeface="Arial" panose="020B0604020202020204" pitchFamily="34" charset="0"/>
              <a:buChar char="•"/>
            </a:pPr>
            <a:endParaRPr lang="en-US" sz="1200" dirty="0" smtClean="0">
              <a:latin typeface="Times New Roman" panose="02020603050405020304" pitchFamily="18" charset="0"/>
              <a:cs typeface="Times New Roman" panose="02020603050405020304" pitchFamily="18" charset="0"/>
            </a:endParaRPr>
          </a:p>
          <a:p>
            <a:pPr marL="171450" indent="-171450">
              <a:buFont typeface="Arial" panose="020B0604020202020204" pitchFamily="34" charset="0"/>
              <a:buChar char="•"/>
              <a:defRPr/>
            </a:pPr>
            <a:r>
              <a:rPr lang="en-US" sz="1200" dirty="0" smtClean="0">
                <a:latin typeface="Times New Roman" panose="02020603050405020304" pitchFamily="18" charset="0"/>
                <a:cs typeface="Times New Roman" panose="02020603050405020304" pitchFamily="18" charset="0"/>
              </a:rPr>
              <a:t>There</a:t>
            </a:r>
            <a:r>
              <a:rPr lang="en-US" sz="1200" baseline="0" dirty="0" smtClean="0">
                <a:latin typeface="Times New Roman" panose="02020603050405020304" pitchFamily="18" charset="0"/>
                <a:cs typeface="Times New Roman" panose="02020603050405020304" pitchFamily="18" charset="0"/>
              </a:rPr>
              <a:t> are also </a:t>
            </a:r>
            <a:r>
              <a:rPr lang="en-US" sz="1200" dirty="0" smtClean="0">
                <a:latin typeface="Times New Roman" panose="02020603050405020304" pitchFamily="18" charset="0"/>
                <a:cs typeface="Times New Roman" panose="02020603050405020304" pitchFamily="18" charset="0"/>
              </a:rPr>
              <a:t>reminders about drinking enough fluids, scheduling rest breaks, planning for and knowing what to do in an emergency, adjusting work operations, gradually building up the workload for new workers, training on heat illness signs and symptoms, and monitoring each other for signs and symptoms of heat-related illness. </a:t>
            </a:r>
          </a:p>
          <a:p>
            <a:pPr marL="171450" indent="-171450">
              <a:buFont typeface="Arial" panose="020B0604020202020204" pitchFamily="34" charset="0"/>
              <a:buChar char="•"/>
              <a:defRPr/>
            </a:pPr>
            <a:endParaRPr lang="en-US" sz="1200" dirty="0" smtClean="0">
              <a:latin typeface="Times New Roman" panose="02020603050405020304" pitchFamily="18" charset="0"/>
              <a:cs typeface="Times New Roman" panose="02020603050405020304" pitchFamily="18" charset="0"/>
            </a:endParaRPr>
          </a:p>
          <a:p>
            <a:pPr marL="171450" indent="-171450" defTabSz="914372" eaLnBrk="0" fontAlgn="base" hangingPunct="0">
              <a:spcBef>
                <a:spcPct val="30000"/>
              </a:spcBef>
              <a:spcAft>
                <a:spcPct val="0"/>
              </a:spcAft>
              <a:buFont typeface="Arial" panose="020B0604020202020204" pitchFamily="34" charset="0"/>
              <a:buChar char="•"/>
              <a:defRPr/>
            </a:pPr>
            <a:r>
              <a:rPr lang="en-US" sz="1200" baseline="0" dirty="0" smtClean="0">
                <a:latin typeface="Times New Roman" panose="02020603050405020304" pitchFamily="18" charset="0"/>
                <a:cs typeface="Times New Roman" panose="02020603050405020304" pitchFamily="18" charset="0"/>
              </a:rPr>
              <a:t>Join the almost 200,000 people and counting who have downloaded it too and download it as well, use it throughout the day to get the latest recommendations based on your location.</a:t>
            </a:r>
          </a:p>
          <a:p>
            <a:pPr marL="171450" indent="-171450" defTabSz="914372" eaLnBrk="0" fontAlgn="base" hangingPunct="0">
              <a:spcBef>
                <a:spcPct val="30000"/>
              </a:spcBef>
              <a:spcAft>
                <a:spcPct val="0"/>
              </a:spcAft>
              <a:buFont typeface="Arial" panose="020B0604020202020204" pitchFamily="34" charset="0"/>
              <a:buChar char="•"/>
              <a:defRPr/>
            </a:pPr>
            <a:endParaRPr lang="en-US" sz="1200" baseline="0" dirty="0" smtClean="0">
              <a:latin typeface="Times New Roman" panose="02020603050405020304" pitchFamily="18" charset="0"/>
              <a:cs typeface="Times New Roman" panose="02020603050405020304" pitchFamily="18" charset="0"/>
            </a:endParaRPr>
          </a:p>
          <a:p>
            <a:pPr marL="171450" indent="-171450">
              <a:buFont typeface="Arial" panose="020B0604020202020204" pitchFamily="34" charset="0"/>
              <a:buChar char="•"/>
              <a:defRPr/>
            </a:pPr>
            <a:endParaRPr lang="en-US" sz="1200" dirty="0" smtClean="0">
              <a:latin typeface="Times New Roman" panose="02020603050405020304" pitchFamily="18" charset="0"/>
              <a:cs typeface="Times New Roman" panose="02020603050405020304" pitchFamily="18" charset="0"/>
            </a:endParaRPr>
          </a:p>
          <a:p>
            <a:pPr marL="171450" indent="-171450">
              <a:buFont typeface="Arial" panose="020B0604020202020204" pitchFamily="34" charset="0"/>
              <a:buChar char="•"/>
              <a:defRPr/>
            </a:pPr>
            <a:endParaRPr lang="en-US" sz="1200" dirty="0" smtClean="0">
              <a:latin typeface="Times New Roman" panose="02020603050405020304" pitchFamily="18" charset="0"/>
              <a:cs typeface="Times New Roman" panose="02020603050405020304" pitchFamily="18" charset="0"/>
            </a:endParaRPr>
          </a:p>
        </p:txBody>
      </p:sp>
      <p:sp>
        <p:nvSpPr>
          <p:cNvPr id="4" name="Header Placeholder 3"/>
          <p:cNvSpPr>
            <a:spLocks noGrp="1"/>
          </p:cNvSpPr>
          <p:nvPr>
            <p:ph type="hdr" sz="quarter"/>
          </p:nvPr>
        </p:nvSpPr>
        <p:spPr/>
        <p:txBody>
          <a:bodyPr/>
          <a:lstStyle/>
          <a:p>
            <a:pPr>
              <a:defRPr/>
            </a:pPr>
            <a:r>
              <a:rPr lang="en-US" smtClean="0"/>
              <a:t>OSHA Heat Illness Prevention Campaign</a:t>
            </a:r>
            <a:endParaRPr lang="en-US"/>
          </a:p>
        </p:txBody>
      </p:sp>
      <p:sp>
        <p:nvSpPr>
          <p:cNvPr id="5" name="Slide Number Placeholder 4"/>
          <p:cNvSpPr>
            <a:spLocks noGrp="1"/>
          </p:cNvSpPr>
          <p:nvPr>
            <p:ph type="sldNum" sz="quarter" idx="5"/>
          </p:nvPr>
        </p:nvSpPr>
        <p:spPr/>
        <p:txBody>
          <a:bodyPr/>
          <a:lstStyle/>
          <a:p>
            <a:pPr>
              <a:defRPr/>
            </a:pPr>
            <a:fld id="{0A1E86A1-3B98-460A-AA96-52DA4605CBE2}" type="slidenum">
              <a:rPr lang="en-US" smtClean="0"/>
              <a:pPr>
                <a:defRPr/>
              </a:pPr>
              <a:t>11</a:t>
            </a:fld>
            <a:endParaRPr lang="en-US"/>
          </a:p>
        </p:txBody>
      </p:sp>
      <p:sp>
        <p:nvSpPr>
          <p:cNvPr id="2" name="Date Placeholder 1"/>
          <p:cNvSpPr>
            <a:spLocks noGrp="1"/>
          </p:cNvSpPr>
          <p:nvPr>
            <p:ph type="dt" idx="10"/>
          </p:nvPr>
        </p:nvSpPr>
        <p:spPr/>
        <p:txBody>
          <a:bodyPr/>
          <a:lstStyle/>
          <a:p>
            <a:fld id="{F4BFC170-11CE-445D-8598-1BE427A54C48}" type="datetime1">
              <a:rPr lang="en-US" smtClean="0"/>
              <a:t>6/25/2015</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hdr" sz="quarter"/>
          </p:nvPr>
        </p:nvSpPr>
        <p:spPr/>
        <p:txBody>
          <a:bodyPr/>
          <a:lstStyle>
            <a:lvl1pPr eaLnBrk="0" hangingPunct="0">
              <a:defRPr sz="3200">
                <a:solidFill>
                  <a:schemeClr val="tx1"/>
                </a:solidFill>
                <a:latin typeface="Arial" charset="0"/>
              </a:defRPr>
            </a:lvl1pPr>
            <a:lvl2pPr marL="742950" indent="-285750" eaLnBrk="0" hangingPunct="0">
              <a:defRPr sz="3200">
                <a:solidFill>
                  <a:schemeClr val="tx1"/>
                </a:solidFill>
                <a:latin typeface="Arial" charset="0"/>
              </a:defRPr>
            </a:lvl2pPr>
            <a:lvl3pPr marL="1143000" indent="-228600" eaLnBrk="0" hangingPunct="0">
              <a:defRPr sz="3200">
                <a:solidFill>
                  <a:schemeClr val="tx1"/>
                </a:solidFill>
                <a:latin typeface="Arial" charset="0"/>
              </a:defRPr>
            </a:lvl3pPr>
            <a:lvl4pPr marL="1600200" indent="-228600" eaLnBrk="0" hangingPunct="0">
              <a:defRPr sz="3200">
                <a:solidFill>
                  <a:schemeClr val="tx1"/>
                </a:solidFill>
                <a:latin typeface="Arial" charset="0"/>
              </a:defRPr>
            </a:lvl4pPr>
            <a:lvl5pPr marL="2057400" indent="-228600" eaLnBrk="0" hangingPunct="0">
              <a:defRPr sz="3200">
                <a:solidFill>
                  <a:schemeClr val="tx1"/>
                </a:solidFill>
                <a:latin typeface="Arial" charset="0"/>
              </a:defRPr>
            </a:lvl5pPr>
            <a:lvl6pPr marL="2514600" indent="-228600" eaLnBrk="0" fontAlgn="base" hangingPunct="0">
              <a:spcBef>
                <a:spcPct val="0"/>
              </a:spcBef>
              <a:spcAft>
                <a:spcPct val="0"/>
              </a:spcAft>
              <a:defRPr sz="3200">
                <a:solidFill>
                  <a:schemeClr val="tx1"/>
                </a:solidFill>
                <a:latin typeface="Arial" charset="0"/>
              </a:defRPr>
            </a:lvl6pPr>
            <a:lvl7pPr marL="2971800" indent="-228600" eaLnBrk="0" fontAlgn="base" hangingPunct="0">
              <a:spcBef>
                <a:spcPct val="0"/>
              </a:spcBef>
              <a:spcAft>
                <a:spcPct val="0"/>
              </a:spcAft>
              <a:defRPr sz="3200">
                <a:solidFill>
                  <a:schemeClr val="tx1"/>
                </a:solidFill>
                <a:latin typeface="Arial" charset="0"/>
              </a:defRPr>
            </a:lvl7pPr>
            <a:lvl8pPr marL="3429000" indent="-228600" eaLnBrk="0" fontAlgn="base" hangingPunct="0">
              <a:spcBef>
                <a:spcPct val="0"/>
              </a:spcBef>
              <a:spcAft>
                <a:spcPct val="0"/>
              </a:spcAft>
              <a:defRPr sz="3200">
                <a:solidFill>
                  <a:schemeClr val="tx1"/>
                </a:solidFill>
                <a:latin typeface="Arial" charset="0"/>
              </a:defRPr>
            </a:lvl8pPr>
            <a:lvl9pPr marL="3886200" indent="-228600" eaLnBrk="0" fontAlgn="base" hangingPunct="0">
              <a:spcBef>
                <a:spcPct val="0"/>
              </a:spcBef>
              <a:spcAft>
                <a:spcPct val="0"/>
              </a:spcAft>
              <a:defRPr sz="3200">
                <a:solidFill>
                  <a:schemeClr val="tx1"/>
                </a:solidFill>
                <a:latin typeface="Arial" charset="0"/>
              </a:defRPr>
            </a:lvl9pPr>
          </a:lstStyle>
          <a:p>
            <a:pPr eaLnBrk="1" hangingPunct="1">
              <a:defRPr/>
            </a:pPr>
            <a:r>
              <a:rPr lang="en-US" sz="1200" smtClean="0">
                <a:solidFill>
                  <a:srgbClr val="000000"/>
                </a:solidFill>
              </a:rPr>
              <a:t>OSHA Heat Illness Prevention Presentation 2013</a:t>
            </a:r>
            <a:endParaRPr lang="en-US" sz="1200" dirty="0">
              <a:solidFill>
                <a:srgbClr val="000000"/>
              </a:solidFill>
            </a:endParaRPr>
          </a:p>
        </p:txBody>
      </p:sp>
      <p:sp>
        <p:nvSpPr>
          <p:cNvPr id="48131" name="Rectangle 7"/>
          <p:cNvSpPr>
            <a:spLocks noGrp="1" noChangeArrowheads="1"/>
          </p:cNvSpPr>
          <p:nvPr>
            <p:ph type="sldNum" sz="quarter" idx="5"/>
          </p:nvPr>
        </p:nvSpPr>
        <p:spPr/>
        <p:txBody>
          <a:bodyPr/>
          <a:lstStyle>
            <a:lvl1pPr eaLnBrk="0" hangingPunct="0">
              <a:defRPr sz="3200">
                <a:solidFill>
                  <a:schemeClr val="tx1"/>
                </a:solidFill>
                <a:latin typeface="Arial" charset="0"/>
              </a:defRPr>
            </a:lvl1pPr>
            <a:lvl2pPr marL="742950" indent="-285750" eaLnBrk="0" hangingPunct="0">
              <a:defRPr sz="3200">
                <a:solidFill>
                  <a:schemeClr val="tx1"/>
                </a:solidFill>
                <a:latin typeface="Arial" charset="0"/>
              </a:defRPr>
            </a:lvl2pPr>
            <a:lvl3pPr marL="1143000" indent="-228600" eaLnBrk="0" hangingPunct="0">
              <a:defRPr sz="3200">
                <a:solidFill>
                  <a:schemeClr val="tx1"/>
                </a:solidFill>
                <a:latin typeface="Arial" charset="0"/>
              </a:defRPr>
            </a:lvl3pPr>
            <a:lvl4pPr marL="1600200" indent="-228600" eaLnBrk="0" hangingPunct="0">
              <a:defRPr sz="3200">
                <a:solidFill>
                  <a:schemeClr val="tx1"/>
                </a:solidFill>
                <a:latin typeface="Arial" charset="0"/>
              </a:defRPr>
            </a:lvl4pPr>
            <a:lvl5pPr marL="2057400" indent="-228600" eaLnBrk="0" hangingPunct="0">
              <a:defRPr sz="3200">
                <a:solidFill>
                  <a:schemeClr val="tx1"/>
                </a:solidFill>
                <a:latin typeface="Arial" charset="0"/>
              </a:defRPr>
            </a:lvl5pPr>
            <a:lvl6pPr marL="2514600" indent="-228600" eaLnBrk="0" fontAlgn="base" hangingPunct="0">
              <a:spcBef>
                <a:spcPct val="0"/>
              </a:spcBef>
              <a:spcAft>
                <a:spcPct val="0"/>
              </a:spcAft>
              <a:defRPr sz="3200">
                <a:solidFill>
                  <a:schemeClr val="tx1"/>
                </a:solidFill>
                <a:latin typeface="Arial" charset="0"/>
              </a:defRPr>
            </a:lvl6pPr>
            <a:lvl7pPr marL="2971800" indent="-228600" eaLnBrk="0" fontAlgn="base" hangingPunct="0">
              <a:spcBef>
                <a:spcPct val="0"/>
              </a:spcBef>
              <a:spcAft>
                <a:spcPct val="0"/>
              </a:spcAft>
              <a:defRPr sz="3200">
                <a:solidFill>
                  <a:schemeClr val="tx1"/>
                </a:solidFill>
                <a:latin typeface="Arial" charset="0"/>
              </a:defRPr>
            </a:lvl7pPr>
            <a:lvl8pPr marL="3429000" indent="-228600" eaLnBrk="0" fontAlgn="base" hangingPunct="0">
              <a:spcBef>
                <a:spcPct val="0"/>
              </a:spcBef>
              <a:spcAft>
                <a:spcPct val="0"/>
              </a:spcAft>
              <a:defRPr sz="3200">
                <a:solidFill>
                  <a:schemeClr val="tx1"/>
                </a:solidFill>
                <a:latin typeface="Arial" charset="0"/>
              </a:defRPr>
            </a:lvl8pPr>
            <a:lvl9pPr marL="3886200" indent="-228600" eaLnBrk="0" fontAlgn="base" hangingPunct="0">
              <a:spcBef>
                <a:spcPct val="0"/>
              </a:spcBef>
              <a:spcAft>
                <a:spcPct val="0"/>
              </a:spcAft>
              <a:defRPr sz="3200">
                <a:solidFill>
                  <a:schemeClr val="tx1"/>
                </a:solidFill>
                <a:latin typeface="Arial" charset="0"/>
              </a:defRPr>
            </a:lvl9pPr>
          </a:lstStyle>
          <a:p>
            <a:pPr eaLnBrk="1" hangingPunct="1">
              <a:defRPr/>
            </a:pPr>
            <a:fld id="{20D7E4CD-EEDD-493C-AA00-CD7ED05CAF40}" type="slidenum">
              <a:rPr lang="en-US" sz="1200" smtClean="0"/>
              <a:pPr eaLnBrk="1" hangingPunct="1">
                <a:defRPr/>
              </a:pPr>
              <a:t>12</a:t>
            </a:fld>
            <a:endParaRPr lang="en-US" sz="1200" smtClean="0"/>
          </a:p>
        </p:txBody>
      </p:sp>
      <p:sp>
        <p:nvSpPr>
          <p:cNvPr id="54276" name="Rectangle 2"/>
          <p:cNvSpPr>
            <a:spLocks noGrp="1" noRot="1" noChangeAspect="1" noChangeArrowheads="1" noTextEdit="1"/>
          </p:cNvSpPr>
          <p:nvPr>
            <p:ph type="sldImg"/>
          </p:nvPr>
        </p:nvSpPr>
        <p:spPr>
          <a:ln/>
        </p:spPr>
      </p:sp>
      <p:sp>
        <p:nvSpPr>
          <p:cNvPr id="54277" name="Rectangle 3"/>
          <p:cNvSpPr>
            <a:spLocks noGrp="1" noChangeArrowheads="1"/>
          </p:cNvSpPr>
          <p:nvPr>
            <p:ph type="body" idx="1"/>
          </p:nvPr>
        </p:nvSpPr>
        <p:spPr>
          <a:noFill/>
        </p:spPr>
        <p:txBody>
          <a:bodyPr/>
          <a:lstStyle/>
          <a:p>
            <a:pPr marL="171450" indent="-171450" eaLnBrk="1" hangingPunct="1">
              <a:buFont typeface="Arial" panose="020B0604020202020204" pitchFamily="34" charset="0"/>
              <a:buChar char="•"/>
            </a:pPr>
            <a:r>
              <a:rPr lang="en-US" sz="1200" dirty="0" smtClean="0">
                <a:latin typeface="Times New Roman" panose="02020603050405020304" pitchFamily="18" charset="0"/>
                <a:ea typeface="ＭＳ Ｐゴシック" pitchFamily="34" charset="-128"/>
                <a:cs typeface="Times New Roman" panose="02020603050405020304" pitchFamily="18" charset="0"/>
              </a:rPr>
              <a:t>OSHA uses the National Weather Service’s (NWS) heat index as a framework for triggering recommending precautions to protect outdoor workers from environmental heat and works with the National Weather Service to include language for workers and employers in all heat advisories and warnings.  </a:t>
            </a:r>
          </a:p>
          <a:p>
            <a:pPr marL="0" indent="0" eaLnBrk="1" hangingPunct="1">
              <a:buFont typeface="Arial" panose="020B0604020202020204" pitchFamily="34" charset="0"/>
              <a:buNone/>
            </a:pPr>
            <a:endParaRPr lang="en-US" sz="1200" dirty="0" smtClean="0">
              <a:latin typeface="Times New Roman" panose="02020603050405020304" pitchFamily="18" charset="0"/>
              <a:ea typeface="ＭＳ Ｐゴシック" pitchFamily="34" charset="-128"/>
              <a:cs typeface="Times New Roman" panose="02020603050405020304" pitchFamily="18" charset="0"/>
            </a:endParaRPr>
          </a:p>
          <a:p>
            <a:pPr marL="0" indent="0" eaLnBrk="1" hangingPunct="1">
              <a:buFont typeface="Arial" panose="020B0604020202020204" pitchFamily="34" charset="0"/>
              <a:buNone/>
            </a:pPr>
            <a:r>
              <a:rPr lang="en-US" sz="1200" i="1" dirty="0" smtClean="0">
                <a:latin typeface="Times New Roman" panose="02020603050405020304" pitchFamily="18" charset="0"/>
                <a:ea typeface="ＭＳ Ｐゴシック" pitchFamily="34" charset="-128"/>
                <a:cs typeface="Times New Roman" panose="02020603050405020304" pitchFamily="18" charset="0"/>
              </a:rPr>
              <a:t>(Optional)National Oceanic Atmospheric Administration</a:t>
            </a:r>
            <a:r>
              <a:rPr lang="en-US" sz="1200" i="1" baseline="0" dirty="0" smtClean="0">
                <a:latin typeface="Times New Roman" panose="02020603050405020304" pitchFamily="18" charset="0"/>
                <a:ea typeface="ＭＳ Ｐゴシック" pitchFamily="34" charset="-128"/>
                <a:cs typeface="Times New Roman" panose="02020603050405020304" pitchFamily="18" charset="0"/>
              </a:rPr>
              <a:t> (N</a:t>
            </a:r>
            <a:r>
              <a:rPr lang="en-US" sz="1200" i="1" dirty="0" smtClean="0">
                <a:latin typeface="Times New Roman" panose="02020603050405020304" pitchFamily="18" charset="0"/>
                <a:ea typeface="ＭＳ Ｐゴシック" pitchFamily="34" charset="-128"/>
                <a:cs typeface="Times New Roman" panose="02020603050405020304" pitchFamily="18" charset="0"/>
              </a:rPr>
              <a:t>OAA )/ National Weather Service (NWS)Message in Heat Advisory Products:</a:t>
            </a:r>
          </a:p>
          <a:p>
            <a:pPr marL="0" indent="0" eaLnBrk="1" hangingPunct="1">
              <a:buFont typeface="Arial" panose="020B0604020202020204" pitchFamily="34" charset="0"/>
              <a:buNone/>
            </a:pPr>
            <a:r>
              <a:rPr lang="en-US" sz="1200" i="1" dirty="0" smtClean="0">
                <a:latin typeface="Times New Roman" panose="02020603050405020304" pitchFamily="18" charset="0"/>
                <a:ea typeface="ＭＳ Ｐゴシック" pitchFamily="34" charset="-128"/>
                <a:cs typeface="Times New Roman" panose="02020603050405020304" pitchFamily="18" charset="0"/>
              </a:rPr>
              <a:t>Take extra precautions if you work of spend time outside.   </a:t>
            </a:r>
            <a:br>
              <a:rPr lang="en-US" sz="1200" i="1" dirty="0" smtClean="0">
                <a:latin typeface="Times New Roman" panose="02020603050405020304" pitchFamily="18" charset="0"/>
                <a:ea typeface="ＭＳ Ｐゴシック" pitchFamily="34" charset="-128"/>
                <a:cs typeface="Times New Roman" panose="02020603050405020304" pitchFamily="18" charset="0"/>
              </a:rPr>
            </a:br>
            <a:r>
              <a:rPr lang="en-US" sz="1200" i="1" dirty="0" smtClean="0">
                <a:latin typeface="Times New Roman" panose="02020603050405020304" pitchFamily="18" charset="0"/>
                <a:ea typeface="ＭＳ Ｐゴシック" pitchFamily="34" charset="-128"/>
                <a:cs typeface="Times New Roman" panose="02020603050405020304" pitchFamily="18" charset="0"/>
              </a:rPr>
              <a:t>When possible, reschedule strenuous activities to early morning or evening. </a:t>
            </a:r>
          </a:p>
          <a:p>
            <a:pPr marL="0" indent="0" eaLnBrk="1" hangingPunct="1">
              <a:buFont typeface="Arial" panose="020B0604020202020204" pitchFamily="34" charset="0"/>
              <a:buNone/>
            </a:pPr>
            <a:r>
              <a:rPr lang="en-US" sz="1200" i="1" dirty="0" smtClean="0">
                <a:latin typeface="Times New Roman" panose="02020603050405020304" pitchFamily="18" charset="0"/>
                <a:ea typeface="ＭＳ Ｐゴシック" pitchFamily="34" charset="-128"/>
                <a:cs typeface="Times New Roman" panose="02020603050405020304" pitchFamily="18" charset="0"/>
              </a:rPr>
              <a:t>Know the signs and symptoms of heat exhaustion and heat stroke. </a:t>
            </a:r>
          </a:p>
          <a:p>
            <a:pPr marL="0" indent="0" eaLnBrk="1" hangingPunct="1">
              <a:buFont typeface="Arial" panose="020B0604020202020204" pitchFamily="34" charset="0"/>
              <a:buNone/>
            </a:pPr>
            <a:r>
              <a:rPr lang="en-US" sz="1200" i="1" dirty="0" smtClean="0">
                <a:latin typeface="Times New Roman" panose="02020603050405020304" pitchFamily="18" charset="0"/>
                <a:ea typeface="ＭＳ Ｐゴシック" pitchFamily="34" charset="-128"/>
                <a:cs typeface="Times New Roman" panose="02020603050405020304" pitchFamily="18" charset="0"/>
              </a:rPr>
              <a:t>Wear light weight and loose fitting clothing when possible and drink plenty of water. </a:t>
            </a:r>
          </a:p>
          <a:p>
            <a:pPr marL="0" indent="0" eaLnBrk="1" hangingPunct="1">
              <a:buFont typeface="Arial" panose="020B0604020202020204" pitchFamily="34" charset="0"/>
              <a:buNone/>
            </a:pPr>
            <a:r>
              <a:rPr lang="en-US" sz="1200" i="1" dirty="0" smtClean="0">
                <a:latin typeface="Times New Roman" panose="02020603050405020304" pitchFamily="18" charset="0"/>
                <a:ea typeface="ＭＳ Ｐゴシック" pitchFamily="34" charset="-128"/>
                <a:cs typeface="Times New Roman" panose="02020603050405020304" pitchFamily="18" charset="0"/>
              </a:rPr>
              <a:t>To reduce risk during outdoor work, the Occupational Safety and Health Administration recommends scheduling frequent rest breaks in shaded or air conditioned environments. </a:t>
            </a:r>
          </a:p>
          <a:p>
            <a:pPr marL="0" indent="0" eaLnBrk="1" hangingPunct="1">
              <a:buFont typeface="Arial" panose="020B0604020202020204" pitchFamily="34" charset="0"/>
              <a:buNone/>
            </a:pPr>
            <a:r>
              <a:rPr lang="en-US" sz="1200" i="1" dirty="0" smtClean="0">
                <a:latin typeface="Times New Roman" panose="02020603050405020304" pitchFamily="18" charset="0"/>
                <a:ea typeface="ＭＳ Ｐゴシック" pitchFamily="34" charset="-128"/>
                <a:cs typeface="Times New Roman" panose="02020603050405020304" pitchFamily="18" charset="0"/>
              </a:rPr>
              <a:t>Anyone overcome by heat should be moved to a cool and shaded location.  </a:t>
            </a:r>
            <a:r>
              <a:rPr lang="en-US" sz="1200" b="1" i="1" dirty="0" smtClean="0">
                <a:latin typeface="Times New Roman" panose="02020603050405020304" pitchFamily="18" charset="0"/>
                <a:ea typeface="ＭＳ Ｐゴシック" pitchFamily="34" charset="-128"/>
                <a:cs typeface="Times New Roman" panose="02020603050405020304" pitchFamily="18" charset="0"/>
              </a:rPr>
              <a:t>HEAT STROKE is an emergency – Call 911  </a:t>
            </a:r>
            <a:r>
              <a:rPr lang="en-US" sz="1200" i="1" dirty="0" smtClean="0">
                <a:latin typeface="Times New Roman" panose="02020603050405020304" pitchFamily="18" charset="0"/>
                <a:ea typeface="ＭＳ Ｐゴシック" pitchFamily="34" charset="-128"/>
                <a:cs typeface="Times New Roman" panose="02020603050405020304" pitchFamily="18" charset="0"/>
              </a:rPr>
              <a:t> </a:t>
            </a:r>
            <a:br>
              <a:rPr lang="en-US" sz="1200" i="1" dirty="0" smtClean="0">
                <a:latin typeface="Times New Roman" panose="02020603050405020304" pitchFamily="18" charset="0"/>
                <a:ea typeface="ＭＳ Ｐゴシック" pitchFamily="34" charset="-128"/>
                <a:cs typeface="Times New Roman" panose="02020603050405020304" pitchFamily="18" charset="0"/>
              </a:rPr>
            </a:br>
            <a:r>
              <a:rPr lang="en-US" sz="1200" i="1" dirty="0" smtClean="0">
                <a:latin typeface="Times New Roman" panose="02020603050405020304" pitchFamily="18" charset="0"/>
                <a:ea typeface="ＭＳ Ｐゴシック" pitchFamily="34" charset="-128"/>
                <a:cs typeface="Times New Roman" panose="02020603050405020304" pitchFamily="18" charset="0"/>
              </a:rPr>
              <a:t/>
            </a:r>
            <a:br>
              <a:rPr lang="en-US" sz="1200" i="1" dirty="0" smtClean="0">
                <a:latin typeface="Times New Roman" panose="02020603050405020304" pitchFamily="18" charset="0"/>
                <a:ea typeface="ＭＳ Ｐゴシック" pitchFamily="34" charset="-128"/>
                <a:cs typeface="Times New Roman" panose="02020603050405020304" pitchFamily="18" charset="0"/>
              </a:rPr>
            </a:br>
            <a:endParaRPr lang="en-US" sz="1200" i="1" dirty="0" smtClean="0">
              <a:latin typeface="Times New Roman" panose="02020603050405020304" pitchFamily="18" charset="0"/>
              <a:ea typeface="ＭＳ Ｐゴシック" pitchFamily="34" charset="-128"/>
              <a:cs typeface="Times New Roman" panose="02020603050405020304" pitchFamily="18" charset="0"/>
            </a:endParaRPr>
          </a:p>
          <a:p>
            <a:pPr marL="0" indent="0" eaLnBrk="1" hangingPunct="1">
              <a:buFont typeface="Arial" panose="020B0604020202020204" pitchFamily="34" charset="0"/>
              <a:buNone/>
            </a:pPr>
            <a:r>
              <a:rPr lang="en-US" sz="1200" i="1" dirty="0" smtClean="0">
                <a:latin typeface="Times New Roman" panose="02020603050405020304" pitchFamily="18" charset="0"/>
                <a:cs typeface="Times New Roman" panose="02020603050405020304" pitchFamily="18" charset="0"/>
              </a:rPr>
              <a:t/>
            </a:r>
            <a:br>
              <a:rPr lang="en-US" sz="1200" i="1" dirty="0" smtClean="0">
                <a:latin typeface="Times New Roman" panose="02020603050405020304" pitchFamily="18" charset="0"/>
                <a:cs typeface="Times New Roman" panose="02020603050405020304" pitchFamily="18" charset="0"/>
              </a:rPr>
            </a:br>
            <a:endParaRPr lang="en-US" sz="1200" i="1" dirty="0" smtClean="0">
              <a:latin typeface="Times New Roman" panose="02020603050405020304" pitchFamily="18" charset="0"/>
              <a:cs typeface="Times New Roman" panose="02020603050405020304" pitchFamily="18"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hdr" sz="quarter"/>
          </p:nvPr>
        </p:nvSpPr>
        <p:spPr/>
        <p:txBody>
          <a:bodyPr/>
          <a:lstStyle>
            <a:lvl1pPr eaLnBrk="0" hangingPunct="0">
              <a:defRPr sz="3200">
                <a:solidFill>
                  <a:schemeClr val="tx1"/>
                </a:solidFill>
                <a:latin typeface="Arial" charset="0"/>
              </a:defRPr>
            </a:lvl1pPr>
            <a:lvl2pPr marL="742950" indent="-285750" eaLnBrk="0" hangingPunct="0">
              <a:defRPr sz="3200">
                <a:solidFill>
                  <a:schemeClr val="tx1"/>
                </a:solidFill>
                <a:latin typeface="Arial" charset="0"/>
              </a:defRPr>
            </a:lvl2pPr>
            <a:lvl3pPr marL="1143000" indent="-228600" eaLnBrk="0" hangingPunct="0">
              <a:defRPr sz="3200">
                <a:solidFill>
                  <a:schemeClr val="tx1"/>
                </a:solidFill>
                <a:latin typeface="Arial" charset="0"/>
              </a:defRPr>
            </a:lvl3pPr>
            <a:lvl4pPr marL="1600200" indent="-228600" eaLnBrk="0" hangingPunct="0">
              <a:defRPr sz="3200">
                <a:solidFill>
                  <a:schemeClr val="tx1"/>
                </a:solidFill>
                <a:latin typeface="Arial" charset="0"/>
              </a:defRPr>
            </a:lvl4pPr>
            <a:lvl5pPr marL="2057400" indent="-228600" eaLnBrk="0" hangingPunct="0">
              <a:defRPr sz="3200">
                <a:solidFill>
                  <a:schemeClr val="tx1"/>
                </a:solidFill>
                <a:latin typeface="Arial" charset="0"/>
              </a:defRPr>
            </a:lvl5pPr>
            <a:lvl6pPr marL="2514600" indent="-228600" eaLnBrk="0" fontAlgn="base" hangingPunct="0">
              <a:spcBef>
                <a:spcPct val="0"/>
              </a:spcBef>
              <a:spcAft>
                <a:spcPct val="0"/>
              </a:spcAft>
              <a:defRPr sz="3200">
                <a:solidFill>
                  <a:schemeClr val="tx1"/>
                </a:solidFill>
                <a:latin typeface="Arial" charset="0"/>
              </a:defRPr>
            </a:lvl6pPr>
            <a:lvl7pPr marL="2971800" indent="-228600" eaLnBrk="0" fontAlgn="base" hangingPunct="0">
              <a:spcBef>
                <a:spcPct val="0"/>
              </a:spcBef>
              <a:spcAft>
                <a:spcPct val="0"/>
              </a:spcAft>
              <a:defRPr sz="3200">
                <a:solidFill>
                  <a:schemeClr val="tx1"/>
                </a:solidFill>
                <a:latin typeface="Arial" charset="0"/>
              </a:defRPr>
            </a:lvl7pPr>
            <a:lvl8pPr marL="3429000" indent="-228600" eaLnBrk="0" fontAlgn="base" hangingPunct="0">
              <a:spcBef>
                <a:spcPct val="0"/>
              </a:spcBef>
              <a:spcAft>
                <a:spcPct val="0"/>
              </a:spcAft>
              <a:defRPr sz="3200">
                <a:solidFill>
                  <a:schemeClr val="tx1"/>
                </a:solidFill>
                <a:latin typeface="Arial" charset="0"/>
              </a:defRPr>
            </a:lvl8pPr>
            <a:lvl9pPr marL="3886200" indent="-228600" eaLnBrk="0" fontAlgn="base" hangingPunct="0">
              <a:spcBef>
                <a:spcPct val="0"/>
              </a:spcBef>
              <a:spcAft>
                <a:spcPct val="0"/>
              </a:spcAft>
              <a:defRPr sz="3200">
                <a:solidFill>
                  <a:schemeClr val="tx1"/>
                </a:solidFill>
                <a:latin typeface="Arial" charset="0"/>
              </a:defRPr>
            </a:lvl9pPr>
          </a:lstStyle>
          <a:p>
            <a:pPr eaLnBrk="1" hangingPunct="1">
              <a:defRPr/>
            </a:pPr>
            <a:r>
              <a:rPr lang="en-US" sz="1200" smtClean="0">
                <a:solidFill>
                  <a:srgbClr val="000000"/>
                </a:solidFill>
              </a:rPr>
              <a:t>OSHA Heat Illness Prevention Campaign</a:t>
            </a:r>
            <a:endParaRPr lang="en-US" sz="1200" dirty="0">
              <a:solidFill>
                <a:srgbClr val="000000"/>
              </a:solidFill>
            </a:endParaRPr>
          </a:p>
        </p:txBody>
      </p:sp>
      <p:sp>
        <p:nvSpPr>
          <p:cNvPr id="49155" name="Rectangle 7"/>
          <p:cNvSpPr>
            <a:spLocks noGrp="1" noChangeArrowheads="1"/>
          </p:cNvSpPr>
          <p:nvPr>
            <p:ph type="sldNum" sz="quarter" idx="5"/>
          </p:nvPr>
        </p:nvSpPr>
        <p:spPr/>
        <p:txBody>
          <a:bodyPr/>
          <a:lstStyle>
            <a:lvl1pPr eaLnBrk="0" hangingPunct="0">
              <a:defRPr sz="3200">
                <a:solidFill>
                  <a:schemeClr val="tx1"/>
                </a:solidFill>
                <a:latin typeface="Arial" charset="0"/>
              </a:defRPr>
            </a:lvl1pPr>
            <a:lvl2pPr marL="742950" indent="-285750" eaLnBrk="0" hangingPunct="0">
              <a:defRPr sz="3200">
                <a:solidFill>
                  <a:schemeClr val="tx1"/>
                </a:solidFill>
                <a:latin typeface="Arial" charset="0"/>
              </a:defRPr>
            </a:lvl2pPr>
            <a:lvl3pPr marL="1143000" indent="-228600" eaLnBrk="0" hangingPunct="0">
              <a:defRPr sz="3200">
                <a:solidFill>
                  <a:schemeClr val="tx1"/>
                </a:solidFill>
                <a:latin typeface="Arial" charset="0"/>
              </a:defRPr>
            </a:lvl3pPr>
            <a:lvl4pPr marL="1600200" indent="-228600" eaLnBrk="0" hangingPunct="0">
              <a:defRPr sz="3200">
                <a:solidFill>
                  <a:schemeClr val="tx1"/>
                </a:solidFill>
                <a:latin typeface="Arial" charset="0"/>
              </a:defRPr>
            </a:lvl4pPr>
            <a:lvl5pPr marL="2057400" indent="-228600" eaLnBrk="0" hangingPunct="0">
              <a:defRPr sz="3200">
                <a:solidFill>
                  <a:schemeClr val="tx1"/>
                </a:solidFill>
                <a:latin typeface="Arial" charset="0"/>
              </a:defRPr>
            </a:lvl5pPr>
            <a:lvl6pPr marL="2514600" indent="-228600" eaLnBrk="0" fontAlgn="base" hangingPunct="0">
              <a:spcBef>
                <a:spcPct val="0"/>
              </a:spcBef>
              <a:spcAft>
                <a:spcPct val="0"/>
              </a:spcAft>
              <a:defRPr sz="3200">
                <a:solidFill>
                  <a:schemeClr val="tx1"/>
                </a:solidFill>
                <a:latin typeface="Arial" charset="0"/>
              </a:defRPr>
            </a:lvl6pPr>
            <a:lvl7pPr marL="2971800" indent="-228600" eaLnBrk="0" fontAlgn="base" hangingPunct="0">
              <a:spcBef>
                <a:spcPct val="0"/>
              </a:spcBef>
              <a:spcAft>
                <a:spcPct val="0"/>
              </a:spcAft>
              <a:defRPr sz="3200">
                <a:solidFill>
                  <a:schemeClr val="tx1"/>
                </a:solidFill>
                <a:latin typeface="Arial" charset="0"/>
              </a:defRPr>
            </a:lvl7pPr>
            <a:lvl8pPr marL="3429000" indent="-228600" eaLnBrk="0" fontAlgn="base" hangingPunct="0">
              <a:spcBef>
                <a:spcPct val="0"/>
              </a:spcBef>
              <a:spcAft>
                <a:spcPct val="0"/>
              </a:spcAft>
              <a:defRPr sz="3200">
                <a:solidFill>
                  <a:schemeClr val="tx1"/>
                </a:solidFill>
                <a:latin typeface="Arial" charset="0"/>
              </a:defRPr>
            </a:lvl8pPr>
            <a:lvl9pPr marL="3886200" indent="-228600" eaLnBrk="0" fontAlgn="base" hangingPunct="0">
              <a:spcBef>
                <a:spcPct val="0"/>
              </a:spcBef>
              <a:spcAft>
                <a:spcPct val="0"/>
              </a:spcAft>
              <a:defRPr sz="3200">
                <a:solidFill>
                  <a:schemeClr val="tx1"/>
                </a:solidFill>
                <a:latin typeface="Arial" charset="0"/>
              </a:defRPr>
            </a:lvl9pPr>
          </a:lstStyle>
          <a:p>
            <a:pPr eaLnBrk="1" hangingPunct="1">
              <a:defRPr/>
            </a:pPr>
            <a:fld id="{B655BEE5-E31C-4DF7-BBB5-073D8588DBBD}" type="slidenum">
              <a:rPr lang="en-US" sz="1200" smtClean="0"/>
              <a:pPr eaLnBrk="1" hangingPunct="1">
                <a:defRPr/>
              </a:pPr>
              <a:t>13</a:t>
            </a:fld>
            <a:endParaRPr lang="en-US" sz="1200" smtClean="0"/>
          </a:p>
        </p:txBody>
      </p:sp>
      <p:sp>
        <p:nvSpPr>
          <p:cNvPr id="55300" name="Rectangle 2"/>
          <p:cNvSpPr>
            <a:spLocks noGrp="1" noRot="1" noChangeAspect="1" noChangeArrowheads="1" noTextEdit="1"/>
          </p:cNvSpPr>
          <p:nvPr>
            <p:ph type="sldImg"/>
          </p:nvPr>
        </p:nvSpPr>
        <p:spPr>
          <a:ln/>
        </p:spPr>
      </p:sp>
      <p:sp>
        <p:nvSpPr>
          <p:cNvPr id="55301" name="Rectangle 3"/>
          <p:cNvSpPr>
            <a:spLocks noGrp="1" noChangeArrowheads="1"/>
          </p:cNvSpPr>
          <p:nvPr>
            <p:ph type="body" idx="1"/>
          </p:nvPr>
        </p:nvSpPr>
        <p:spPr>
          <a:noFill/>
        </p:spPr>
        <p:txBody>
          <a:bodyPr/>
          <a:lstStyle/>
          <a:p>
            <a:pPr marL="171450" indent="-171450" eaLnBrk="1" hangingPunct="1">
              <a:buFont typeface="Arial" panose="020B0604020202020204" pitchFamily="34" charset="0"/>
              <a:buChar char="•"/>
            </a:pPr>
            <a:r>
              <a:rPr lang="en-US" sz="1200" kern="1200" dirty="0" smtClean="0">
                <a:solidFill>
                  <a:schemeClr val="tx1"/>
                </a:solidFill>
                <a:effectLst/>
                <a:latin typeface="Times New Roman" panose="02020603050405020304" pitchFamily="18" charset="0"/>
                <a:ea typeface="+mn-ea"/>
                <a:cs typeface="Times New Roman" panose="02020603050405020304" pitchFamily="18" charset="0"/>
              </a:rPr>
              <a:t>Additional information about heat illness and the OSHA resources available to assist you in addressing this hazard can be found at www.osha.gov or by contacting OSHA at 800-321-6742.</a:t>
            </a:r>
            <a:endParaRPr lang="en-US" sz="1200" dirty="0" smtClean="0">
              <a:latin typeface="Times New Roman" panose="02020603050405020304" pitchFamily="18" charset="0"/>
              <a:cs typeface="Times New Roman" panose="02020603050405020304" pitchFamily="18" charset="0"/>
            </a:endParaRPr>
          </a:p>
        </p:txBody>
      </p:sp>
      <p:sp>
        <p:nvSpPr>
          <p:cNvPr id="2" name="Date Placeholder 1"/>
          <p:cNvSpPr>
            <a:spLocks noGrp="1"/>
          </p:cNvSpPr>
          <p:nvPr>
            <p:ph type="dt" idx="10"/>
          </p:nvPr>
        </p:nvSpPr>
        <p:spPr/>
        <p:txBody>
          <a:bodyPr/>
          <a:lstStyle/>
          <a:p>
            <a:fld id="{3C2F511F-1FD4-4E6F-B5FD-8E57DA9FD30A}" type="datetime1">
              <a:rPr lang="en-US" smtClean="0"/>
              <a:t>6/25/2015</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p:spPr>
        <p:txBody>
          <a:bodyPr/>
          <a:lstStyle/>
          <a:p>
            <a:r>
              <a:rPr lang="en-US" sz="1200" dirty="0" smtClean="0">
                <a:latin typeface="Times New Roman" panose="02020603050405020304" pitchFamily="18" charset="0"/>
                <a:cs typeface="Times New Roman" panose="02020603050405020304" pitchFamily="18" charset="0"/>
              </a:rPr>
              <a:t>Note to presenter:  If training time allows this slide can be used in conjunction with the OSHA Fact Sheet, Quick Card, Poster or Employer Guide.  Please feel free to create industry or audience specific questions</a:t>
            </a:r>
            <a:r>
              <a:rPr lang="en-US" dirty="0" smtClean="0"/>
              <a:t>.</a:t>
            </a:r>
          </a:p>
        </p:txBody>
      </p:sp>
      <p:sp>
        <p:nvSpPr>
          <p:cNvPr id="51204" name="Header Placeholder 3"/>
          <p:cNvSpPr>
            <a:spLocks noGrp="1"/>
          </p:cNvSpPr>
          <p:nvPr>
            <p:ph type="hdr" sz="quarter"/>
          </p:nvPr>
        </p:nvSpPr>
        <p:spPr/>
        <p:txBody>
          <a:bodyPr/>
          <a:lstStyle>
            <a:lvl1pPr eaLnBrk="0" hangingPunct="0">
              <a:defRPr sz="3200">
                <a:solidFill>
                  <a:schemeClr val="tx1"/>
                </a:solidFill>
                <a:latin typeface="Arial" charset="0"/>
              </a:defRPr>
            </a:lvl1pPr>
            <a:lvl2pPr marL="742950" indent="-285750" eaLnBrk="0" hangingPunct="0">
              <a:defRPr sz="3200">
                <a:solidFill>
                  <a:schemeClr val="tx1"/>
                </a:solidFill>
                <a:latin typeface="Arial" charset="0"/>
              </a:defRPr>
            </a:lvl2pPr>
            <a:lvl3pPr marL="1143000" indent="-228600" eaLnBrk="0" hangingPunct="0">
              <a:defRPr sz="3200">
                <a:solidFill>
                  <a:schemeClr val="tx1"/>
                </a:solidFill>
                <a:latin typeface="Arial" charset="0"/>
              </a:defRPr>
            </a:lvl3pPr>
            <a:lvl4pPr marL="1600200" indent="-228600" eaLnBrk="0" hangingPunct="0">
              <a:defRPr sz="3200">
                <a:solidFill>
                  <a:schemeClr val="tx1"/>
                </a:solidFill>
                <a:latin typeface="Arial" charset="0"/>
              </a:defRPr>
            </a:lvl4pPr>
            <a:lvl5pPr marL="2057400" indent="-228600" eaLnBrk="0" hangingPunct="0">
              <a:defRPr sz="3200">
                <a:solidFill>
                  <a:schemeClr val="tx1"/>
                </a:solidFill>
                <a:latin typeface="Arial" charset="0"/>
              </a:defRPr>
            </a:lvl5pPr>
            <a:lvl6pPr marL="2514600" indent="-228600" eaLnBrk="0" fontAlgn="base" hangingPunct="0">
              <a:spcBef>
                <a:spcPct val="0"/>
              </a:spcBef>
              <a:spcAft>
                <a:spcPct val="0"/>
              </a:spcAft>
              <a:defRPr sz="3200">
                <a:solidFill>
                  <a:schemeClr val="tx1"/>
                </a:solidFill>
                <a:latin typeface="Arial" charset="0"/>
              </a:defRPr>
            </a:lvl6pPr>
            <a:lvl7pPr marL="2971800" indent="-228600" eaLnBrk="0" fontAlgn="base" hangingPunct="0">
              <a:spcBef>
                <a:spcPct val="0"/>
              </a:spcBef>
              <a:spcAft>
                <a:spcPct val="0"/>
              </a:spcAft>
              <a:defRPr sz="3200">
                <a:solidFill>
                  <a:schemeClr val="tx1"/>
                </a:solidFill>
                <a:latin typeface="Arial" charset="0"/>
              </a:defRPr>
            </a:lvl7pPr>
            <a:lvl8pPr marL="3429000" indent="-228600" eaLnBrk="0" fontAlgn="base" hangingPunct="0">
              <a:spcBef>
                <a:spcPct val="0"/>
              </a:spcBef>
              <a:spcAft>
                <a:spcPct val="0"/>
              </a:spcAft>
              <a:defRPr sz="3200">
                <a:solidFill>
                  <a:schemeClr val="tx1"/>
                </a:solidFill>
                <a:latin typeface="Arial" charset="0"/>
              </a:defRPr>
            </a:lvl8pPr>
            <a:lvl9pPr marL="3886200" indent="-228600" eaLnBrk="0" fontAlgn="base" hangingPunct="0">
              <a:spcBef>
                <a:spcPct val="0"/>
              </a:spcBef>
              <a:spcAft>
                <a:spcPct val="0"/>
              </a:spcAft>
              <a:defRPr sz="3200">
                <a:solidFill>
                  <a:schemeClr val="tx1"/>
                </a:solidFill>
                <a:latin typeface="Arial" charset="0"/>
              </a:defRPr>
            </a:lvl9pPr>
          </a:lstStyle>
          <a:p>
            <a:pPr eaLnBrk="1" hangingPunct="1">
              <a:defRPr/>
            </a:pPr>
            <a:r>
              <a:rPr lang="en-US" sz="1200" smtClean="0">
                <a:solidFill>
                  <a:srgbClr val="000000"/>
                </a:solidFill>
              </a:rPr>
              <a:t>OSHA Heat Illness Prevention Campaign</a:t>
            </a:r>
            <a:endParaRPr lang="en-US" sz="1200" dirty="0">
              <a:solidFill>
                <a:srgbClr val="000000"/>
              </a:solidFill>
            </a:endParaRPr>
          </a:p>
        </p:txBody>
      </p:sp>
      <p:sp>
        <p:nvSpPr>
          <p:cNvPr id="51205" name="Slide Number Placeholder 4"/>
          <p:cNvSpPr>
            <a:spLocks noGrp="1"/>
          </p:cNvSpPr>
          <p:nvPr>
            <p:ph type="sldNum" sz="quarter" idx="5"/>
          </p:nvPr>
        </p:nvSpPr>
        <p:spPr/>
        <p:txBody>
          <a:bodyPr/>
          <a:lstStyle>
            <a:lvl1pPr eaLnBrk="0" hangingPunct="0">
              <a:defRPr sz="3200">
                <a:solidFill>
                  <a:schemeClr val="tx1"/>
                </a:solidFill>
                <a:latin typeface="Arial" charset="0"/>
              </a:defRPr>
            </a:lvl1pPr>
            <a:lvl2pPr marL="742950" indent="-285750" eaLnBrk="0" hangingPunct="0">
              <a:defRPr sz="3200">
                <a:solidFill>
                  <a:schemeClr val="tx1"/>
                </a:solidFill>
                <a:latin typeface="Arial" charset="0"/>
              </a:defRPr>
            </a:lvl2pPr>
            <a:lvl3pPr marL="1143000" indent="-228600" eaLnBrk="0" hangingPunct="0">
              <a:defRPr sz="3200">
                <a:solidFill>
                  <a:schemeClr val="tx1"/>
                </a:solidFill>
                <a:latin typeface="Arial" charset="0"/>
              </a:defRPr>
            </a:lvl3pPr>
            <a:lvl4pPr marL="1600200" indent="-228600" eaLnBrk="0" hangingPunct="0">
              <a:defRPr sz="3200">
                <a:solidFill>
                  <a:schemeClr val="tx1"/>
                </a:solidFill>
                <a:latin typeface="Arial" charset="0"/>
              </a:defRPr>
            </a:lvl4pPr>
            <a:lvl5pPr marL="2057400" indent="-228600" eaLnBrk="0" hangingPunct="0">
              <a:defRPr sz="3200">
                <a:solidFill>
                  <a:schemeClr val="tx1"/>
                </a:solidFill>
                <a:latin typeface="Arial" charset="0"/>
              </a:defRPr>
            </a:lvl5pPr>
            <a:lvl6pPr marL="2514600" indent="-228600" eaLnBrk="0" fontAlgn="base" hangingPunct="0">
              <a:spcBef>
                <a:spcPct val="0"/>
              </a:spcBef>
              <a:spcAft>
                <a:spcPct val="0"/>
              </a:spcAft>
              <a:defRPr sz="3200">
                <a:solidFill>
                  <a:schemeClr val="tx1"/>
                </a:solidFill>
                <a:latin typeface="Arial" charset="0"/>
              </a:defRPr>
            </a:lvl6pPr>
            <a:lvl7pPr marL="2971800" indent="-228600" eaLnBrk="0" fontAlgn="base" hangingPunct="0">
              <a:spcBef>
                <a:spcPct val="0"/>
              </a:spcBef>
              <a:spcAft>
                <a:spcPct val="0"/>
              </a:spcAft>
              <a:defRPr sz="3200">
                <a:solidFill>
                  <a:schemeClr val="tx1"/>
                </a:solidFill>
                <a:latin typeface="Arial" charset="0"/>
              </a:defRPr>
            </a:lvl7pPr>
            <a:lvl8pPr marL="3429000" indent="-228600" eaLnBrk="0" fontAlgn="base" hangingPunct="0">
              <a:spcBef>
                <a:spcPct val="0"/>
              </a:spcBef>
              <a:spcAft>
                <a:spcPct val="0"/>
              </a:spcAft>
              <a:defRPr sz="3200">
                <a:solidFill>
                  <a:schemeClr val="tx1"/>
                </a:solidFill>
                <a:latin typeface="Arial" charset="0"/>
              </a:defRPr>
            </a:lvl8pPr>
            <a:lvl9pPr marL="3886200" indent="-228600" eaLnBrk="0" fontAlgn="base" hangingPunct="0">
              <a:spcBef>
                <a:spcPct val="0"/>
              </a:spcBef>
              <a:spcAft>
                <a:spcPct val="0"/>
              </a:spcAft>
              <a:defRPr sz="3200">
                <a:solidFill>
                  <a:schemeClr val="tx1"/>
                </a:solidFill>
                <a:latin typeface="Arial" charset="0"/>
              </a:defRPr>
            </a:lvl9pPr>
          </a:lstStyle>
          <a:p>
            <a:pPr eaLnBrk="1" hangingPunct="1">
              <a:defRPr/>
            </a:pPr>
            <a:fld id="{6937FE9A-5B49-4077-B87A-F1B77473EEB8}" type="slidenum">
              <a:rPr lang="en-US" sz="1200" smtClean="0"/>
              <a:pPr eaLnBrk="1" hangingPunct="1">
                <a:defRPr/>
              </a:pPr>
              <a:t>14</a:t>
            </a:fld>
            <a:endParaRPr lang="en-US" sz="120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p:spPr>
        <p:txBody>
          <a:bodyPr/>
          <a:lstStyle/>
          <a:p>
            <a:r>
              <a:rPr lang="en-US" sz="1200" dirty="0" smtClean="0">
                <a:latin typeface="Times New Roman" panose="02020603050405020304" pitchFamily="18" charset="0"/>
                <a:cs typeface="Times New Roman" panose="02020603050405020304" pitchFamily="18" charset="0"/>
              </a:rPr>
              <a:t>Note to presenter:  This slide can be used in conjunction with the OSHA Fact Sheet.  Please feel free to create industry or audience specific questions.</a:t>
            </a:r>
          </a:p>
          <a:p>
            <a:endParaRPr lang="en-US" dirty="0" smtClean="0"/>
          </a:p>
        </p:txBody>
      </p:sp>
      <p:sp>
        <p:nvSpPr>
          <p:cNvPr id="52228" name="Header Placeholder 3"/>
          <p:cNvSpPr>
            <a:spLocks noGrp="1"/>
          </p:cNvSpPr>
          <p:nvPr>
            <p:ph type="hdr" sz="quarter"/>
          </p:nvPr>
        </p:nvSpPr>
        <p:spPr/>
        <p:txBody>
          <a:bodyPr/>
          <a:lstStyle>
            <a:lvl1pPr eaLnBrk="0" hangingPunct="0">
              <a:defRPr sz="3200">
                <a:solidFill>
                  <a:schemeClr val="tx1"/>
                </a:solidFill>
                <a:latin typeface="Arial" charset="0"/>
              </a:defRPr>
            </a:lvl1pPr>
            <a:lvl2pPr marL="742950" indent="-285750" eaLnBrk="0" hangingPunct="0">
              <a:defRPr sz="3200">
                <a:solidFill>
                  <a:schemeClr val="tx1"/>
                </a:solidFill>
                <a:latin typeface="Arial" charset="0"/>
              </a:defRPr>
            </a:lvl2pPr>
            <a:lvl3pPr marL="1143000" indent="-228600" eaLnBrk="0" hangingPunct="0">
              <a:defRPr sz="3200">
                <a:solidFill>
                  <a:schemeClr val="tx1"/>
                </a:solidFill>
                <a:latin typeface="Arial" charset="0"/>
              </a:defRPr>
            </a:lvl3pPr>
            <a:lvl4pPr marL="1600200" indent="-228600" eaLnBrk="0" hangingPunct="0">
              <a:defRPr sz="3200">
                <a:solidFill>
                  <a:schemeClr val="tx1"/>
                </a:solidFill>
                <a:latin typeface="Arial" charset="0"/>
              </a:defRPr>
            </a:lvl4pPr>
            <a:lvl5pPr marL="2057400" indent="-228600" eaLnBrk="0" hangingPunct="0">
              <a:defRPr sz="3200">
                <a:solidFill>
                  <a:schemeClr val="tx1"/>
                </a:solidFill>
                <a:latin typeface="Arial" charset="0"/>
              </a:defRPr>
            </a:lvl5pPr>
            <a:lvl6pPr marL="2514600" indent="-228600" eaLnBrk="0" fontAlgn="base" hangingPunct="0">
              <a:spcBef>
                <a:spcPct val="0"/>
              </a:spcBef>
              <a:spcAft>
                <a:spcPct val="0"/>
              </a:spcAft>
              <a:defRPr sz="3200">
                <a:solidFill>
                  <a:schemeClr val="tx1"/>
                </a:solidFill>
                <a:latin typeface="Arial" charset="0"/>
              </a:defRPr>
            </a:lvl6pPr>
            <a:lvl7pPr marL="2971800" indent="-228600" eaLnBrk="0" fontAlgn="base" hangingPunct="0">
              <a:spcBef>
                <a:spcPct val="0"/>
              </a:spcBef>
              <a:spcAft>
                <a:spcPct val="0"/>
              </a:spcAft>
              <a:defRPr sz="3200">
                <a:solidFill>
                  <a:schemeClr val="tx1"/>
                </a:solidFill>
                <a:latin typeface="Arial" charset="0"/>
              </a:defRPr>
            </a:lvl7pPr>
            <a:lvl8pPr marL="3429000" indent="-228600" eaLnBrk="0" fontAlgn="base" hangingPunct="0">
              <a:spcBef>
                <a:spcPct val="0"/>
              </a:spcBef>
              <a:spcAft>
                <a:spcPct val="0"/>
              </a:spcAft>
              <a:defRPr sz="3200">
                <a:solidFill>
                  <a:schemeClr val="tx1"/>
                </a:solidFill>
                <a:latin typeface="Arial" charset="0"/>
              </a:defRPr>
            </a:lvl8pPr>
            <a:lvl9pPr marL="3886200" indent="-228600" eaLnBrk="0" fontAlgn="base" hangingPunct="0">
              <a:spcBef>
                <a:spcPct val="0"/>
              </a:spcBef>
              <a:spcAft>
                <a:spcPct val="0"/>
              </a:spcAft>
              <a:defRPr sz="3200">
                <a:solidFill>
                  <a:schemeClr val="tx1"/>
                </a:solidFill>
                <a:latin typeface="Arial" charset="0"/>
              </a:defRPr>
            </a:lvl9pPr>
          </a:lstStyle>
          <a:p>
            <a:pPr eaLnBrk="1" hangingPunct="1">
              <a:defRPr/>
            </a:pPr>
            <a:r>
              <a:rPr lang="en-US" sz="1200" smtClean="0">
                <a:solidFill>
                  <a:srgbClr val="000000"/>
                </a:solidFill>
              </a:rPr>
              <a:t>OSHA Heat Illness Prevention Campaign</a:t>
            </a:r>
            <a:endParaRPr lang="en-US" sz="1200" dirty="0">
              <a:solidFill>
                <a:srgbClr val="000000"/>
              </a:solidFill>
            </a:endParaRPr>
          </a:p>
        </p:txBody>
      </p:sp>
      <p:sp>
        <p:nvSpPr>
          <p:cNvPr id="52229" name="Slide Number Placeholder 4"/>
          <p:cNvSpPr>
            <a:spLocks noGrp="1"/>
          </p:cNvSpPr>
          <p:nvPr>
            <p:ph type="sldNum" sz="quarter" idx="5"/>
          </p:nvPr>
        </p:nvSpPr>
        <p:spPr/>
        <p:txBody>
          <a:bodyPr/>
          <a:lstStyle>
            <a:lvl1pPr eaLnBrk="0" hangingPunct="0">
              <a:defRPr sz="3200">
                <a:solidFill>
                  <a:schemeClr val="tx1"/>
                </a:solidFill>
                <a:latin typeface="Arial" charset="0"/>
              </a:defRPr>
            </a:lvl1pPr>
            <a:lvl2pPr marL="742950" indent="-285750" eaLnBrk="0" hangingPunct="0">
              <a:defRPr sz="3200">
                <a:solidFill>
                  <a:schemeClr val="tx1"/>
                </a:solidFill>
                <a:latin typeface="Arial" charset="0"/>
              </a:defRPr>
            </a:lvl2pPr>
            <a:lvl3pPr marL="1143000" indent="-228600" eaLnBrk="0" hangingPunct="0">
              <a:defRPr sz="3200">
                <a:solidFill>
                  <a:schemeClr val="tx1"/>
                </a:solidFill>
                <a:latin typeface="Arial" charset="0"/>
              </a:defRPr>
            </a:lvl3pPr>
            <a:lvl4pPr marL="1600200" indent="-228600" eaLnBrk="0" hangingPunct="0">
              <a:defRPr sz="3200">
                <a:solidFill>
                  <a:schemeClr val="tx1"/>
                </a:solidFill>
                <a:latin typeface="Arial" charset="0"/>
              </a:defRPr>
            </a:lvl4pPr>
            <a:lvl5pPr marL="2057400" indent="-228600" eaLnBrk="0" hangingPunct="0">
              <a:defRPr sz="3200">
                <a:solidFill>
                  <a:schemeClr val="tx1"/>
                </a:solidFill>
                <a:latin typeface="Arial" charset="0"/>
              </a:defRPr>
            </a:lvl5pPr>
            <a:lvl6pPr marL="2514600" indent="-228600" eaLnBrk="0" fontAlgn="base" hangingPunct="0">
              <a:spcBef>
                <a:spcPct val="0"/>
              </a:spcBef>
              <a:spcAft>
                <a:spcPct val="0"/>
              </a:spcAft>
              <a:defRPr sz="3200">
                <a:solidFill>
                  <a:schemeClr val="tx1"/>
                </a:solidFill>
                <a:latin typeface="Arial" charset="0"/>
              </a:defRPr>
            </a:lvl6pPr>
            <a:lvl7pPr marL="2971800" indent="-228600" eaLnBrk="0" fontAlgn="base" hangingPunct="0">
              <a:spcBef>
                <a:spcPct val="0"/>
              </a:spcBef>
              <a:spcAft>
                <a:spcPct val="0"/>
              </a:spcAft>
              <a:defRPr sz="3200">
                <a:solidFill>
                  <a:schemeClr val="tx1"/>
                </a:solidFill>
                <a:latin typeface="Arial" charset="0"/>
              </a:defRPr>
            </a:lvl7pPr>
            <a:lvl8pPr marL="3429000" indent="-228600" eaLnBrk="0" fontAlgn="base" hangingPunct="0">
              <a:spcBef>
                <a:spcPct val="0"/>
              </a:spcBef>
              <a:spcAft>
                <a:spcPct val="0"/>
              </a:spcAft>
              <a:defRPr sz="3200">
                <a:solidFill>
                  <a:schemeClr val="tx1"/>
                </a:solidFill>
                <a:latin typeface="Arial" charset="0"/>
              </a:defRPr>
            </a:lvl8pPr>
            <a:lvl9pPr marL="3886200" indent="-228600" eaLnBrk="0" fontAlgn="base" hangingPunct="0">
              <a:spcBef>
                <a:spcPct val="0"/>
              </a:spcBef>
              <a:spcAft>
                <a:spcPct val="0"/>
              </a:spcAft>
              <a:defRPr sz="3200">
                <a:solidFill>
                  <a:schemeClr val="tx1"/>
                </a:solidFill>
                <a:latin typeface="Arial" charset="0"/>
              </a:defRPr>
            </a:lvl9pPr>
          </a:lstStyle>
          <a:p>
            <a:pPr eaLnBrk="1" hangingPunct="1">
              <a:defRPr/>
            </a:pPr>
            <a:fld id="{709A8CEC-B54A-49CC-84E8-35A827C204F1}" type="slidenum">
              <a:rPr lang="en-US" sz="1200" smtClean="0"/>
              <a:pPr eaLnBrk="1" hangingPunct="1">
                <a:defRPr/>
              </a:pPr>
              <a:t>15</a:t>
            </a:fld>
            <a:endParaRPr lang="en-US" sz="120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p:spPr>
        <p:txBody>
          <a:bodyPr/>
          <a:lstStyle/>
          <a:p>
            <a:endParaRPr lang="en-US" dirty="0" smtClean="0"/>
          </a:p>
        </p:txBody>
      </p:sp>
      <p:sp>
        <p:nvSpPr>
          <p:cNvPr id="4" name="Header Placeholder 3"/>
          <p:cNvSpPr>
            <a:spLocks noGrp="1"/>
          </p:cNvSpPr>
          <p:nvPr>
            <p:ph type="hdr" sz="quarter"/>
          </p:nvPr>
        </p:nvSpPr>
        <p:spPr/>
        <p:txBody>
          <a:bodyPr/>
          <a:lstStyle/>
          <a:p>
            <a:pPr>
              <a:defRPr/>
            </a:pPr>
            <a:r>
              <a:rPr lang="en-US" smtClean="0"/>
              <a:t>OSHA Heat Illness Prevention Campaign</a:t>
            </a:r>
            <a:endParaRPr lang="en-US"/>
          </a:p>
        </p:txBody>
      </p:sp>
      <p:sp>
        <p:nvSpPr>
          <p:cNvPr id="5" name="Slide Number Placeholder 4"/>
          <p:cNvSpPr>
            <a:spLocks noGrp="1"/>
          </p:cNvSpPr>
          <p:nvPr>
            <p:ph type="sldNum" sz="quarter" idx="5"/>
          </p:nvPr>
        </p:nvSpPr>
        <p:spPr/>
        <p:txBody>
          <a:bodyPr/>
          <a:lstStyle/>
          <a:p>
            <a:pPr>
              <a:defRPr/>
            </a:pPr>
            <a:fld id="{A53D7571-B163-4103-AD02-F602BC187159}" type="slidenum">
              <a:rPr lang="en-US" smtClean="0"/>
              <a:pPr>
                <a:defRPr/>
              </a:pPr>
              <a:t>16</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hdr" sz="quarter"/>
          </p:nvPr>
        </p:nvSpPr>
        <p:spPr/>
        <p:txBody>
          <a:bodyPr/>
          <a:lstStyle>
            <a:lvl1pPr eaLnBrk="0" hangingPunct="0">
              <a:defRPr sz="3200">
                <a:solidFill>
                  <a:schemeClr val="tx1"/>
                </a:solidFill>
                <a:latin typeface="Arial" charset="0"/>
              </a:defRPr>
            </a:lvl1pPr>
            <a:lvl2pPr marL="742927" indent="-285741" eaLnBrk="0" hangingPunct="0">
              <a:defRPr sz="3200">
                <a:solidFill>
                  <a:schemeClr val="tx1"/>
                </a:solidFill>
                <a:latin typeface="Arial" charset="0"/>
              </a:defRPr>
            </a:lvl2pPr>
            <a:lvl3pPr marL="1142965" indent="-228593" eaLnBrk="0" hangingPunct="0">
              <a:defRPr sz="3200">
                <a:solidFill>
                  <a:schemeClr val="tx1"/>
                </a:solidFill>
                <a:latin typeface="Arial" charset="0"/>
              </a:defRPr>
            </a:lvl3pPr>
            <a:lvl4pPr marL="1600151" indent="-228593" eaLnBrk="0" hangingPunct="0">
              <a:defRPr sz="3200">
                <a:solidFill>
                  <a:schemeClr val="tx1"/>
                </a:solidFill>
                <a:latin typeface="Arial" charset="0"/>
              </a:defRPr>
            </a:lvl4pPr>
            <a:lvl5pPr marL="2057336" indent="-228593" eaLnBrk="0" hangingPunct="0">
              <a:defRPr sz="3200">
                <a:solidFill>
                  <a:schemeClr val="tx1"/>
                </a:solidFill>
                <a:latin typeface="Arial" charset="0"/>
              </a:defRPr>
            </a:lvl5pPr>
            <a:lvl6pPr marL="2514522" indent="-228593" eaLnBrk="0" fontAlgn="base" hangingPunct="0">
              <a:spcBef>
                <a:spcPct val="0"/>
              </a:spcBef>
              <a:spcAft>
                <a:spcPct val="0"/>
              </a:spcAft>
              <a:defRPr sz="3200">
                <a:solidFill>
                  <a:schemeClr val="tx1"/>
                </a:solidFill>
                <a:latin typeface="Arial" charset="0"/>
              </a:defRPr>
            </a:lvl6pPr>
            <a:lvl7pPr marL="2971707" indent="-228593" eaLnBrk="0" fontAlgn="base" hangingPunct="0">
              <a:spcBef>
                <a:spcPct val="0"/>
              </a:spcBef>
              <a:spcAft>
                <a:spcPct val="0"/>
              </a:spcAft>
              <a:defRPr sz="3200">
                <a:solidFill>
                  <a:schemeClr val="tx1"/>
                </a:solidFill>
                <a:latin typeface="Arial" charset="0"/>
              </a:defRPr>
            </a:lvl7pPr>
            <a:lvl8pPr marL="3428893" indent="-228593" eaLnBrk="0" fontAlgn="base" hangingPunct="0">
              <a:spcBef>
                <a:spcPct val="0"/>
              </a:spcBef>
              <a:spcAft>
                <a:spcPct val="0"/>
              </a:spcAft>
              <a:defRPr sz="3200">
                <a:solidFill>
                  <a:schemeClr val="tx1"/>
                </a:solidFill>
                <a:latin typeface="Arial" charset="0"/>
              </a:defRPr>
            </a:lvl8pPr>
            <a:lvl9pPr marL="3886079" indent="-228593" eaLnBrk="0" fontAlgn="base" hangingPunct="0">
              <a:spcBef>
                <a:spcPct val="0"/>
              </a:spcBef>
              <a:spcAft>
                <a:spcPct val="0"/>
              </a:spcAft>
              <a:defRPr sz="3200">
                <a:solidFill>
                  <a:schemeClr val="tx1"/>
                </a:solidFill>
                <a:latin typeface="Arial" charset="0"/>
              </a:defRPr>
            </a:lvl9pPr>
          </a:lstStyle>
          <a:p>
            <a:pPr eaLnBrk="1" hangingPunct="1">
              <a:defRPr/>
            </a:pPr>
            <a:r>
              <a:rPr lang="en-US" sz="1200" smtClean="0"/>
              <a:t>OSHA Heat Illness Prevention Campaign</a:t>
            </a:r>
            <a:endParaRPr lang="en-US" sz="1200" dirty="0"/>
          </a:p>
        </p:txBody>
      </p:sp>
      <p:sp>
        <p:nvSpPr>
          <p:cNvPr id="35843" name="Rectangle 7"/>
          <p:cNvSpPr>
            <a:spLocks noGrp="1" noChangeArrowheads="1"/>
          </p:cNvSpPr>
          <p:nvPr>
            <p:ph type="sldNum" sz="quarter" idx="5"/>
          </p:nvPr>
        </p:nvSpPr>
        <p:spPr/>
        <p:txBody>
          <a:bodyPr/>
          <a:lstStyle>
            <a:lvl1pPr eaLnBrk="0" hangingPunct="0">
              <a:defRPr sz="3200">
                <a:solidFill>
                  <a:schemeClr val="tx1"/>
                </a:solidFill>
                <a:latin typeface="Arial" charset="0"/>
              </a:defRPr>
            </a:lvl1pPr>
            <a:lvl2pPr marL="742927" indent="-285741" eaLnBrk="0" hangingPunct="0">
              <a:defRPr sz="3200">
                <a:solidFill>
                  <a:schemeClr val="tx1"/>
                </a:solidFill>
                <a:latin typeface="Arial" charset="0"/>
              </a:defRPr>
            </a:lvl2pPr>
            <a:lvl3pPr marL="1142965" indent="-228593" eaLnBrk="0" hangingPunct="0">
              <a:defRPr sz="3200">
                <a:solidFill>
                  <a:schemeClr val="tx1"/>
                </a:solidFill>
                <a:latin typeface="Arial" charset="0"/>
              </a:defRPr>
            </a:lvl3pPr>
            <a:lvl4pPr marL="1600151" indent="-228593" eaLnBrk="0" hangingPunct="0">
              <a:defRPr sz="3200">
                <a:solidFill>
                  <a:schemeClr val="tx1"/>
                </a:solidFill>
                <a:latin typeface="Arial" charset="0"/>
              </a:defRPr>
            </a:lvl4pPr>
            <a:lvl5pPr marL="2057336" indent="-228593" eaLnBrk="0" hangingPunct="0">
              <a:defRPr sz="3200">
                <a:solidFill>
                  <a:schemeClr val="tx1"/>
                </a:solidFill>
                <a:latin typeface="Arial" charset="0"/>
              </a:defRPr>
            </a:lvl5pPr>
            <a:lvl6pPr marL="2514522" indent="-228593" eaLnBrk="0" fontAlgn="base" hangingPunct="0">
              <a:spcBef>
                <a:spcPct val="0"/>
              </a:spcBef>
              <a:spcAft>
                <a:spcPct val="0"/>
              </a:spcAft>
              <a:defRPr sz="3200">
                <a:solidFill>
                  <a:schemeClr val="tx1"/>
                </a:solidFill>
                <a:latin typeface="Arial" charset="0"/>
              </a:defRPr>
            </a:lvl6pPr>
            <a:lvl7pPr marL="2971707" indent="-228593" eaLnBrk="0" fontAlgn="base" hangingPunct="0">
              <a:spcBef>
                <a:spcPct val="0"/>
              </a:spcBef>
              <a:spcAft>
                <a:spcPct val="0"/>
              </a:spcAft>
              <a:defRPr sz="3200">
                <a:solidFill>
                  <a:schemeClr val="tx1"/>
                </a:solidFill>
                <a:latin typeface="Arial" charset="0"/>
              </a:defRPr>
            </a:lvl7pPr>
            <a:lvl8pPr marL="3428893" indent="-228593" eaLnBrk="0" fontAlgn="base" hangingPunct="0">
              <a:spcBef>
                <a:spcPct val="0"/>
              </a:spcBef>
              <a:spcAft>
                <a:spcPct val="0"/>
              </a:spcAft>
              <a:defRPr sz="3200">
                <a:solidFill>
                  <a:schemeClr val="tx1"/>
                </a:solidFill>
                <a:latin typeface="Arial" charset="0"/>
              </a:defRPr>
            </a:lvl8pPr>
            <a:lvl9pPr marL="3886079" indent="-228593" eaLnBrk="0" fontAlgn="base" hangingPunct="0">
              <a:spcBef>
                <a:spcPct val="0"/>
              </a:spcBef>
              <a:spcAft>
                <a:spcPct val="0"/>
              </a:spcAft>
              <a:defRPr sz="3200">
                <a:solidFill>
                  <a:schemeClr val="tx1"/>
                </a:solidFill>
                <a:latin typeface="Arial" charset="0"/>
              </a:defRPr>
            </a:lvl9pPr>
          </a:lstStyle>
          <a:p>
            <a:pPr eaLnBrk="1" hangingPunct="1">
              <a:defRPr/>
            </a:pPr>
            <a:fld id="{464356F7-E31C-4C98-BADC-30518E714565}" type="slidenum">
              <a:rPr lang="en-US" sz="1200"/>
              <a:pPr eaLnBrk="1" hangingPunct="1">
                <a:defRPr/>
              </a:pPr>
              <a:t>2</a:t>
            </a:fld>
            <a:endParaRPr lang="en-US" sz="1200"/>
          </a:p>
        </p:txBody>
      </p:sp>
      <p:sp>
        <p:nvSpPr>
          <p:cNvPr id="38916" name="Rectangle 2"/>
          <p:cNvSpPr>
            <a:spLocks noGrp="1" noRot="1" noChangeAspect="1" noChangeArrowheads="1" noTextEdit="1"/>
          </p:cNvSpPr>
          <p:nvPr>
            <p:ph type="sldImg"/>
          </p:nvPr>
        </p:nvSpPr>
        <p:spPr>
          <a:ln/>
        </p:spPr>
      </p:sp>
      <p:sp>
        <p:nvSpPr>
          <p:cNvPr id="36869" name="Rectangle 3"/>
          <p:cNvSpPr>
            <a:spLocks noGrp="1" noChangeArrowheads="1"/>
          </p:cNvSpPr>
          <p:nvPr>
            <p:ph type="body" idx="1"/>
          </p:nvPr>
        </p:nvSpPr>
        <p:spPr/>
        <p:txBody>
          <a:bodyPr/>
          <a:lstStyle/>
          <a:p>
            <a:pPr marL="171450" lvl="0" indent="-171450">
              <a:buFont typeface="Arial" panose="020B0604020202020204" pitchFamily="34" charset="0"/>
              <a:buChar char="•"/>
            </a:pPr>
            <a:r>
              <a:rPr lang="en-US" sz="1200" kern="1200" dirty="0" smtClean="0">
                <a:solidFill>
                  <a:schemeClr val="tx1"/>
                </a:solidFill>
                <a:effectLst/>
                <a:latin typeface="Times New Roman" panose="02020603050405020304" pitchFamily="18" charset="0"/>
                <a:ea typeface="+mn-ea"/>
                <a:cs typeface="Times New Roman" panose="02020603050405020304" pitchFamily="18" charset="0"/>
              </a:rPr>
              <a:t>Working in the heat can be deadly.</a:t>
            </a:r>
          </a:p>
          <a:p>
            <a:pPr marL="171450" lvl="0" indent="-171450">
              <a:buFont typeface="Arial" panose="020B0604020202020204" pitchFamily="34" charset="0"/>
              <a:buChar char="•"/>
            </a:pPr>
            <a:r>
              <a:rPr lang="en-US" sz="1200" kern="1200" dirty="0" smtClean="0">
                <a:solidFill>
                  <a:schemeClr val="tx1"/>
                </a:solidFill>
                <a:effectLst/>
                <a:latin typeface="Times New Roman" panose="02020603050405020304" pitchFamily="18" charset="0"/>
                <a:ea typeface="+mn-ea"/>
                <a:cs typeface="Times New Roman" panose="02020603050405020304" pitchFamily="18" charset="0"/>
              </a:rPr>
              <a:t>Every year, dozens of workers die due to working in the heat and thousands become ill.  </a:t>
            </a:r>
          </a:p>
          <a:p>
            <a:pPr marL="171450" lvl="0" indent="-171450">
              <a:buFont typeface="Arial" panose="020B0604020202020204" pitchFamily="34" charset="0"/>
              <a:buChar char="•"/>
            </a:pPr>
            <a:r>
              <a:rPr lang="en-US" sz="1200" kern="1200" dirty="0" smtClean="0">
                <a:solidFill>
                  <a:schemeClr val="tx1"/>
                </a:solidFill>
                <a:effectLst/>
                <a:latin typeface="Times New Roman" panose="02020603050405020304" pitchFamily="18" charset="0"/>
                <a:ea typeface="+mn-ea"/>
                <a:cs typeface="Times New Roman" panose="02020603050405020304" pitchFamily="18" charset="0"/>
              </a:rPr>
              <a:t>Heat illness can affect anyone, regardless of age or physical condition. </a:t>
            </a:r>
          </a:p>
          <a:p>
            <a:pPr marL="171450" lvl="0" indent="-171450">
              <a:buFont typeface="Arial" panose="020B0604020202020204" pitchFamily="34" charset="0"/>
              <a:buChar char="•"/>
            </a:pPr>
            <a:r>
              <a:rPr lang="en-US" sz="1200" kern="1200" dirty="0" smtClean="0">
                <a:solidFill>
                  <a:schemeClr val="tx1"/>
                </a:solidFill>
                <a:effectLst/>
                <a:latin typeface="Times New Roman" panose="02020603050405020304" pitchFamily="18" charset="0"/>
                <a:ea typeface="+mn-ea"/>
                <a:cs typeface="Times New Roman" panose="02020603050405020304" pitchFamily="18" charset="0"/>
              </a:rPr>
              <a:t>Some of the occupations most affected by heat-related illnesses are construction, agriculture, building grounds maintenance and cleaning, transportation and utility work, and support activities for oil and gas operations. </a:t>
            </a:r>
          </a:p>
          <a:p>
            <a:pPr marL="171450" lvl="0" indent="-171450">
              <a:buFont typeface="Arial" panose="020B0604020202020204" pitchFamily="34" charset="0"/>
              <a:buChar char="•"/>
            </a:pPr>
            <a:r>
              <a:rPr lang="en-US" sz="1200" kern="1200" dirty="0" smtClean="0">
                <a:solidFill>
                  <a:schemeClr val="tx1"/>
                </a:solidFill>
                <a:effectLst/>
                <a:latin typeface="Times New Roman" panose="02020603050405020304" pitchFamily="18" charset="0"/>
                <a:ea typeface="+mn-ea"/>
                <a:cs typeface="Times New Roman" panose="02020603050405020304" pitchFamily="18" charset="0"/>
              </a:rPr>
              <a:t>Tragically, every one of these deaths and illnesses are preventable.</a:t>
            </a:r>
          </a:p>
          <a:p>
            <a:pPr marL="171450" lvl="0" indent="-171450">
              <a:buFont typeface="Arial" panose="020B0604020202020204" pitchFamily="34" charset="0"/>
              <a:buChar char="•"/>
            </a:pPr>
            <a:r>
              <a:rPr lang="en-US" sz="1200" kern="1200" dirty="0" smtClean="0">
                <a:solidFill>
                  <a:schemeClr val="tx1"/>
                </a:solidFill>
                <a:effectLst/>
                <a:latin typeface="Times New Roman" panose="02020603050405020304" pitchFamily="18" charset="0"/>
                <a:ea typeface="+mn-ea"/>
                <a:cs typeface="Times New Roman" panose="02020603050405020304" pitchFamily="18" charset="0"/>
              </a:rPr>
              <a:t>OSHA wants to raise awareness about these preventable tragedies and provide resources so working in the heat doesn’t become deadly. That is why we are in our fifth year of the Campaign to Prevent Heat Illness in Workers. </a:t>
            </a:r>
          </a:p>
        </p:txBody>
      </p:sp>
      <p:sp>
        <p:nvSpPr>
          <p:cNvPr id="2" name="Date Placeholder 1"/>
          <p:cNvSpPr>
            <a:spLocks noGrp="1"/>
          </p:cNvSpPr>
          <p:nvPr>
            <p:ph type="dt" idx="10"/>
          </p:nvPr>
        </p:nvSpPr>
        <p:spPr/>
        <p:txBody>
          <a:bodyPr/>
          <a:lstStyle/>
          <a:p>
            <a:fld id="{37C05720-9CE2-4DFA-B445-996823796610}" type="datetime1">
              <a:rPr lang="en-US" smtClean="0"/>
              <a:t>6/25/2015</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dirty="0" smtClean="0">
                <a:latin typeface="Times New Roman" panose="02020603050405020304" pitchFamily="18" charset="0"/>
                <a:ea typeface="ＭＳ Ｐゴシック" pitchFamily="34" charset="-128"/>
                <a:cs typeface="Times New Roman" panose="02020603050405020304" pitchFamily="18" charset="0"/>
              </a:rPr>
              <a:t>Many</a:t>
            </a:r>
            <a:r>
              <a:rPr lang="en-US" sz="1200" baseline="0" dirty="0" smtClean="0">
                <a:latin typeface="Times New Roman" panose="02020603050405020304" pitchFamily="18" charset="0"/>
                <a:ea typeface="ＭＳ Ｐゴシック" pitchFamily="34" charset="-128"/>
                <a:cs typeface="Times New Roman" panose="02020603050405020304" pitchFamily="18" charset="0"/>
              </a:rPr>
              <a:t> people work through early symptoms and quickly suffer from heat stroke.  Temporary workers and other workers new to the job are most at risk for heat-related illnesses.  It is critical to gradually increase the workload and allow more frequent breaks to help new workers and those returning to a job after some time away to acclimatize- or build a tolerance for working in the heat.</a:t>
            </a:r>
            <a:endParaRPr lang="en-US" sz="1200" dirty="0" smtClean="0">
              <a:latin typeface="Times New Roman" panose="02020603050405020304" pitchFamily="18" charset="0"/>
              <a:ea typeface="ＭＳ Ｐゴシック" pitchFamily="34" charset="-128"/>
              <a:cs typeface="Times New Roman" panose="02020603050405020304" pitchFamily="18" charset="0"/>
            </a:endParaRPr>
          </a:p>
          <a:p>
            <a:pPr marL="171450" indent="-171450">
              <a:buFont typeface="Arial" panose="020B0604020202020204" pitchFamily="34" charset="0"/>
              <a:buChar char="•"/>
            </a:pPr>
            <a:endParaRPr lang="en-US" sz="1200" dirty="0" smtClean="0">
              <a:latin typeface="Times New Roman" panose="02020603050405020304" pitchFamily="18" charset="0"/>
              <a:ea typeface="ＭＳ Ｐゴシック" pitchFamily="34" charset="-128"/>
              <a:cs typeface="Times New Roman" panose="02020603050405020304" pitchFamily="18" charset="0"/>
            </a:endParaRPr>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dirty="0" smtClean="0">
                <a:latin typeface="Times New Roman" panose="02020603050405020304" pitchFamily="18" charset="0"/>
                <a:cs typeface="Times New Roman" panose="02020603050405020304" pitchFamily="18" charset="0"/>
              </a:rPr>
              <a:t>Many recent heat illness deaths have occurred in individuals younger than 40 years old in their first few days of work.  Younger </a:t>
            </a:r>
            <a:r>
              <a:rPr lang="en-US" sz="1200" baseline="0" dirty="0" smtClean="0">
                <a:latin typeface="Times New Roman" panose="02020603050405020304" pitchFamily="18" charset="0"/>
                <a:cs typeface="Times New Roman" panose="02020603050405020304" pitchFamily="18" charset="0"/>
              </a:rPr>
              <a:t>workers are at-risk and are dying from heat illness although many people do not believe they could be part of this risk group, since heat illness frequently affects the elderly in the general population. </a:t>
            </a:r>
            <a:endParaRPr lang="en-US" sz="1200" dirty="0" smtClean="0">
              <a:latin typeface="Times New Roman" panose="02020603050405020304" pitchFamily="18" charset="0"/>
              <a:cs typeface="Times New Roman" panose="02020603050405020304" pitchFamily="18" charset="0"/>
            </a:endParaRPr>
          </a:p>
          <a:p>
            <a:pPr marL="171450" indent="-171450">
              <a:buFont typeface="Arial" panose="020B0604020202020204" pitchFamily="34" charset="0"/>
              <a:buChar char="•"/>
            </a:pPr>
            <a:endParaRPr lang="en-US" sz="1200" dirty="0">
              <a:latin typeface="Times New Roman" panose="02020603050405020304" pitchFamily="18" charset="0"/>
              <a:cs typeface="Times New Roman" panose="02020603050405020304" pitchFamily="18" charset="0"/>
            </a:endParaRPr>
          </a:p>
        </p:txBody>
      </p:sp>
      <p:sp>
        <p:nvSpPr>
          <p:cNvPr id="4" name="Header Placeholder 3"/>
          <p:cNvSpPr>
            <a:spLocks noGrp="1"/>
          </p:cNvSpPr>
          <p:nvPr>
            <p:ph type="hdr" sz="quarter" idx="10"/>
          </p:nvPr>
        </p:nvSpPr>
        <p:spPr/>
        <p:txBody>
          <a:bodyPr/>
          <a:lstStyle/>
          <a:p>
            <a:r>
              <a:rPr lang="en-US" smtClean="0"/>
              <a:t>OSHA Heat Illness Prevention Campaign</a:t>
            </a:r>
            <a:endParaRPr lang="en-US"/>
          </a:p>
        </p:txBody>
      </p:sp>
      <p:sp>
        <p:nvSpPr>
          <p:cNvPr id="5" name="Date Placeholder 4"/>
          <p:cNvSpPr>
            <a:spLocks noGrp="1"/>
          </p:cNvSpPr>
          <p:nvPr>
            <p:ph type="dt" idx="11"/>
          </p:nvPr>
        </p:nvSpPr>
        <p:spPr/>
        <p:txBody>
          <a:bodyPr/>
          <a:lstStyle/>
          <a:p>
            <a:fld id="{6ED2EED1-13B2-4281-90A4-CFB9CBE91C8A}" type="datetime1">
              <a:rPr lang="en-US" smtClean="0"/>
              <a:t>6/25/2015</a:t>
            </a:fld>
            <a:endParaRPr lang="en-US"/>
          </a:p>
        </p:txBody>
      </p:sp>
      <p:sp>
        <p:nvSpPr>
          <p:cNvPr id="6" name="Slide Number Placeholder 5"/>
          <p:cNvSpPr>
            <a:spLocks noGrp="1"/>
          </p:cNvSpPr>
          <p:nvPr>
            <p:ph type="sldNum" sz="quarter" idx="12"/>
          </p:nvPr>
        </p:nvSpPr>
        <p:spPr/>
        <p:txBody>
          <a:bodyPr/>
          <a:lstStyle/>
          <a:p>
            <a:fld id="{75B8ECB0-450B-46A8-B98A-70AE35664B05}" type="slidenum">
              <a:rPr lang="en-US" smtClean="0"/>
              <a:t>3</a:t>
            </a:fld>
            <a:endParaRPr lang="en-US"/>
          </a:p>
        </p:txBody>
      </p:sp>
    </p:spTree>
    <p:extLst>
      <p:ext uri="{BB962C8B-B14F-4D97-AF65-F5344CB8AC3E}">
        <p14:creationId xmlns:p14="http://schemas.microsoft.com/office/powerpoint/2010/main" val="22872837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dirty="0" smtClean="0">
                <a:latin typeface="Times New Roman" panose="02020603050405020304" pitchFamily="18" charset="0"/>
                <a:cs typeface="Times New Roman" panose="02020603050405020304" pitchFamily="18" charset="0"/>
              </a:rPr>
              <a:t>Heat Illness most affects those who have not built up a tolerance to the heat.</a:t>
            </a:r>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US" sz="1200" b="1" dirty="0" smtClean="0">
              <a:latin typeface="Times New Roman" panose="02020603050405020304" pitchFamily="18" charset="0"/>
              <a:ea typeface="ＭＳ Ｐゴシック" pitchFamily="34" charset="-128"/>
              <a:cs typeface="Times New Roman" panose="02020603050405020304" pitchFamily="18" charset="0"/>
            </a:endParaRPr>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b="0" dirty="0" smtClean="0">
                <a:latin typeface="Times New Roman" panose="02020603050405020304" pitchFamily="18" charset="0"/>
                <a:ea typeface="ＭＳ Ｐゴシック" pitchFamily="34" charset="-128"/>
                <a:cs typeface="Times New Roman" panose="02020603050405020304" pitchFamily="18" charset="0"/>
              </a:rPr>
              <a:t>Acclimatization </a:t>
            </a:r>
            <a:r>
              <a:rPr lang="en-US" sz="1200" dirty="0" smtClean="0">
                <a:latin typeface="Times New Roman" panose="02020603050405020304" pitchFamily="18" charset="0"/>
                <a:cs typeface="Times New Roman" panose="02020603050405020304" pitchFamily="18" charset="0"/>
              </a:rPr>
              <a:t>(</a:t>
            </a:r>
            <a:r>
              <a:rPr lang="en-US" sz="1200" dirty="0" err="1" smtClean="0">
                <a:latin typeface="Times New Roman" panose="02020603050405020304" pitchFamily="18" charset="0"/>
                <a:cs typeface="Times New Roman" panose="02020603050405020304" pitchFamily="18" charset="0"/>
              </a:rPr>
              <a:t>ac·cli·ma·ti·za·tion</a:t>
            </a:r>
            <a:r>
              <a:rPr lang="en-US" sz="1200" dirty="0" smtClean="0">
                <a:latin typeface="Times New Roman" panose="02020603050405020304" pitchFamily="18" charset="0"/>
                <a:cs typeface="Times New Roman" panose="02020603050405020304" pitchFamily="18" charset="0"/>
              </a:rPr>
              <a:t>)</a:t>
            </a:r>
            <a:r>
              <a:rPr lang="en-US" sz="1200" baseline="0" dirty="0" smtClean="0">
                <a:latin typeface="Times New Roman" panose="02020603050405020304" pitchFamily="18" charset="0"/>
                <a:cs typeface="Times New Roman" panose="02020603050405020304" pitchFamily="18" charset="0"/>
              </a:rPr>
              <a:t> </a:t>
            </a:r>
            <a:r>
              <a:rPr lang="en-US" sz="1200" b="0" dirty="0" smtClean="0">
                <a:latin typeface="Times New Roman" panose="02020603050405020304" pitchFamily="18" charset="0"/>
                <a:ea typeface="ＭＳ Ｐゴシック" pitchFamily="34" charset="-128"/>
                <a:cs typeface="Times New Roman" panose="02020603050405020304" pitchFamily="18" charset="0"/>
              </a:rPr>
              <a:t>programs</a:t>
            </a:r>
            <a:r>
              <a:rPr lang="en-US" sz="1200" b="0" baseline="0" dirty="0" smtClean="0">
                <a:latin typeface="Times New Roman" panose="02020603050405020304" pitchFamily="18" charset="0"/>
                <a:ea typeface="ＭＳ Ｐゴシック" pitchFamily="34" charset="-128"/>
                <a:cs typeface="Times New Roman" panose="02020603050405020304" pitchFamily="18" charset="0"/>
              </a:rPr>
              <a:t> are an integral part of heat illness prevention programs.  </a:t>
            </a:r>
            <a:r>
              <a:rPr lang="en-US" sz="1200" b="0" dirty="0" smtClean="0">
                <a:latin typeface="Times New Roman" panose="02020603050405020304" pitchFamily="18" charset="0"/>
                <a:ea typeface="ＭＳ Ｐゴシック" pitchFamily="34" charset="-128"/>
                <a:cs typeface="Times New Roman" panose="02020603050405020304" pitchFamily="18" charset="0"/>
              </a:rPr>
              <a:t>Acclimatization allows us to handle the heat better. The workload for n</a:t>
            </a:r>
            <a:r>
              <a:rPr lang="en-US" sz="1200" b="0" baseline="0" dirty="0" smtClean="0">
                <a:latin typeface="Times New Roman" panose="02020603050405020304" pitchFamily="18" charset="0"/>
                <a:ea typeface="ＭＳ Ｐゴシック" pitchFamily="34" charset="-128"/>
                <a:cs typeface="Times New Roman" panose="02020603050405020304" pitchFamily="18" charset="0"/>
              </a:rPr>
              <a:t>ew</a:t>
            </a:r>
            <a:r>
              <a:rPr lang="en-US" sz="1200" b="0" dirty="0" smtClean="0">
                <a:latin typeface="Times New Roman" panose="02020603050405020304" pitchFamily="18" charset="0"/>
                <a:ea typeface="ＭＳ Ｐゴシック" pitchFamily="34" charset="-128"/>
                <a:cs typeface="Times New Roman" panose="02020603050405020304" pitchFamily="18" charset="0"/>
              </a:rPr>
              <a:t> workers should be gradually increased and  they should be allowed more frequent breaks especially during the first week. </a:t>
            </a:r>
            <a:r>
              <a:rPr lang="en-US" sz="1200" dirty="0" smtClean="0">
                <a:latin typeface="Times New Roman" panose="02020603050405020304" pitchFamily="18" charset="0"/>
                <a:ea typeface="ＭＳ Ｐゴシック" pitchFamily="34" charset="-128"/>
                <a:cs typeface="Times New Roman" panose="02020603050405020304" pitchFamily="18" charset="0"/>
              </a:rPr>
              <a:t>Workers might be at greater risk than others if they have not built up a tolerance to hot conditions because they are new to working in hot environments or they have been away from hot working conditions for more than a week.  That means that even if the worker has been doing this every summer for many years, there is still an adjustment period when the weather becomes hotter.  Everyone is at risk during</a:t>
            </a:r>
            <a:r>
              <a:rPr lang="en-US" sz="1200" baseline="0" dirty="0" smtClean="0">
                <a:latin typeface="Times New Roman" panose="02020603050405020304" pitchFamily="18" charset="0"/>
                <a:ea typeface="ＭＳ Ｐゴシック" pitchFamily="34" charset="-128"/>
                <a:cs typeface="Times New Roman" panose="02020603050405020304" pitchFamily="18" charset="0"/>
              </a:rPr>
              <a:t> a heat wave since the temperature is abnormally higher than usual.</a:t>
            </a:r>
            <a:endParaRPr lang="en-US" sz="1200" dirty="0" smtClean="0">
              <a:latin typeface="Times New Roman" panose="02020603050405020304" pitchFamily="18" charset="0"/>
              <a:cs typeface="Times New Roman" panose="02020603050405020304" pitchFamily="18" charset="0"/>
            </a:endParaRPr>
          </a:p>
          <a:p>
            <a:pPr marL="171450" indent="-171450">
              <a:buFont typeface="Arial" panose="020B0604020202020204" pitchFamily="34" charset="0"/>
              <a:buChar char="•"/>
            </a:pPr>
            <a:endParaRPr lang="en-US" sz="1200" baseline="0" dirty="0" smtClean="0">
              <a:latin typeface="Times New Roman" panose="02020603050405020304" pitchFamily="18" charset="0"/>
              <a:cs typeface="Times New Roman" panose="02020603050405020304" pitchFamily="18" charset="0"/>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Times New Roman" panose="02020603050405020304" pitchFamily="18" charset="0"/>
                <a:ea typeface="+mn-ea"/>
                <a:cs typeface="Times New Roman" panose="02020603050405020304" pitchFamily="18" charset="0"/>
              </a:rPr>
              <a:t>Full acclimatization may take up to 14 days or longer depending on factors related to the individual or the environment. </a:t>
            </a:r>
          </a:p>
          <a:p>
            <a:pPr marL="171450" indent="-171450">
              <a:buFont typeface="Arial" panose="020B0604020202020204" pitchFamily="34" charset="0"/>
              <a:buChar char="•"/>
            </a:pPr>
            <a:r>
              <a:rPr lang="en-US" sz="1200" kern="1200" dirty="0" smtClean="0">
                <a:solidFill>
                  <a:schemeClr val="tx1"/>
                </a:solidFill>
                <a:effectLst/>
                <a:latin typeface="Times New Roman" panose="02020603050405020304" pitchFamily="18" charset="0"/>
                <a:ea typeface="+mn-ea"/>
                <a:cs typeface="Times New Roman" panose="02020603050405020304" pitchFamily="18" charset="0"/>
              </a:rPr>
              <a:t>New workers and all workers returning from a prolonged absence should begin with 20% of the workload on the first day, increasing incrementally by no more than 20% each subsequent day. During a rapid change in excessively hot weather, even experienced workers should begin on the first day of work in excessive heat with 50% of the normal workload and time spent in the hot environment, 60% on the second day, 80% on day three, and 100% on the fourth day. </a:t>
            </a:r>
            <a:endParaRPr lang="en-US" sz="1200" dirty="0" smtClean="0">
              <a:latin typeface="Times New Roman" panose="02020603050405020304" pitchFamily="18" charset="0"/>
              <a:ea typeface="ＭＳ Ｐゴシック" pitchFamily="34" charset="-128"/>
              <a:cs typeface="Times New Roman" panose="02020603050405020304" pitchFamily="18" charset="0"/>
            </a:endParaRPr>
          </a:p>
          <a:p>
            <a:pPr marL="171450" indent="-171450">
              <a:buFont typeface="Arial" panose="020B0604020202020204" pitchFamily="34" charset="0"/>
              <a:buChar char="•"/>
            </a:pPr>
            <a:endParaRPr lang="en-US" sz="1200" dirty="0" smtClean="0">
              <a:latin typeface="Times New Roman" panose="02020603050405020304" pitchFamily="18" charset="0"/>
              <a:cs typeface="Times New Roman" panose="02020603050405020304" pitchFamily="18" charset="0"/>
            </a:endParaRPr>
          </a:p>
          <a:p>
            <a:pPr marL="171450" indent="-171450">
              <a:buFont typeface="Arial" panose="020B0604020202020204" pitchFamily="34" charset="0"/>
              <a:buChar char="•"/>
            </a:pPr>
            <a:endParaRPr lang="en-US" sz="1200" dirty="0" smtClean="0">
              <a:latin typeface="Times New Roman" panose="02020603050405020304" pitchFamily="18" charset="0"/>
              <a:cs typeface="Times New Roman" panose="02020603050405020304" pitchFamily="18" charset="0"/>
            </a:endParaRPr>
          </a:p>
          <a:p>
            <a:pPr marL="171450" indent="-171450">
              <a:buFont typeface="Arial" panose="020B0604020202020204" pitchFamily="34" charset="0"/>
              <a:buChar char="•"/>
            </a:pPr>
            <a:endParaRPr lang="en-US" sz="1200" dirty="0">
              <a:latin typeface="Times New Roman" panose="02020603050405020304" pitchFamily="18" charset="0"/>
              <a:cs typeface="Times New Roman" panose="02020603050405020304" pitchFamily="18" charset="0"/>
            </a:endParaRPr>
          </a:p>
        </p:txBody>
      </p:sp>
      <p:sp>
        <p:nvSpPr>
          <p:cNvPr id="4" name="Header Placeholder 3"/>
          <p:cNvSpPr>
            <a:spLocks noGrp="1"/>
          </p:cNvSpPr>
          <p:nvPr>
            <p:ph type="hdr" sz="quarter" idx="10"/>
          </p:nvPr>
        </p:nvSpPr>
        <p:spPr/>
        <p:txBody>
          <a:bodyPr/>
          <a:lstStyle/>
          <a:p>
            <a:pPr>
              <a:defRPr/>
            </a:pPr>
            <a:r>
              <a:rPr lang="en-US" smtClean="0"/>
              <a:t>OSHA Heat Illness Prevention Campaign</a:t>
            </a:r>
            <a:endParaRPr lang="en-US"/>
          </a:p>
        </p:txBody>
      </p:sp>
      <p:sp>
        <p:nvSpPr>
          <p:cNvPr id="5" name="Slide Number Placeholder 4"/>
          <p:cNvSpPr>
            <a:spLocks noGrp="1"/>
          </p:cNvSpPr>
          <p:nvPr>
            <p:ph type="sldNum" sz="quarter" idx="11"/>
          </p:nvPr>
        </p:nvSpPr>
        <p:spPr/>
        <p:txBody>
          <a:bodyPr/>
          <a:lstStyle/>
          <a:p>
            <a:pPr>
              <a:defRPr/>
            </a:pPr>
            <a:fld id="{20796203-44A6-4567-B37C-C5DF38675434}" type="slidenum">
              <a:rPr lang="en-US" smtClean="0"/>
              <a:pPr>
                <a:defRPr/>
              </a:pPr>
              <a:t>4</a:t>
            </a:fld>
            <a:endParaRPr lang="en-US"/>
          </a:p>
        </p:txBody>
      </p:sp>
    </p:spTree>
    <p:extLst>
      <p:ext uri="{BB962C8B-B14F-4D97-AF65-F5344CB8AC3E}">
        <p14:creationId xmlns:p14="http://schemas.microsoft.com/office/powerpoint/2010/main" val="1752816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dirty="0" smtClean="0">
                <a:latin typeface="Times New Roman" panose="02020603050405020304" pitchFamily="18" charset="0"/>
                <a:cs typeface="Times New Roman" panose="02020603050405020304" pitchFamily="18" charset="0"/>
              </a:rPr>
              <a:t>The</a:t>
            </a:r>
            <a:r>
              <a:rPr lang="en-US" sz="1200" baseline="0" dirty="0" smtClean="0">
                <a:latin typeface="Times New Roman" panose="02020603050405020304" pitchFamily="18" charset="0"/>
                <a:cs typeface="Times New Roman" panose="02020603050405020304" pitchFamily="18" charset="0"/>
              </a:rPr>
              <a:t> most serious heat illnesses are heat exhaustion and heat stroke.</a:t>
            </a:r>
          </a:p>
          <a:p>
            <a:pPr marL="171450" indent="-171450">
              <a:buFont typeface="Arial" panose="020B0604020202020204" pitchFamily="34" charset="0"/>
              <a:buChar char="•"/>
            </a:pPr>
            <a:endParaRPr lang="en-US" sz="1200" baseline="0" dirty="0" smtClean="0">
              <a:latin typeface="Times New Roman" panose="02020603050405020304" pitchFamily="18" charset="0"/>
              <a:cs typeface="Times New Roman" panose="02020603050405020304" pitchFamily="18" charset="0"/>
            </a:endParaRPr>
          </a:p>
          <a:p>
            <a:pPr marL="171450" indent="-171450">
              <a:buFont typeface="Arial" panose="020B0604020202020204" pitchFamily="34" charset="0"/>
              <a:buChar char="•"/>
            </a:pPr>
            <a:r>
              <a:rPr lang="en-US" sz="1200" baseline="0" dirty="0" smtClean="0">
                <a:latin typeface="Times New Roman" panose="02020603050405020304" pitchFamily="18" charset="0"/>
                <a:cs typeface="Times New Roman" panose="02020603050405020304" pitchFamily="18" charset="0"/>
              </a:rPr>
              <a:t>Symptoms of heat exhaustion are dizziness, headache, profuse sweating, weakness, cramps, nausea, vomiting, fast heartbeat, and increased body temperature.  </a:t>
            </a:r>
          </a:p>
          <a:p>
            <a:pPr marL="171450" indent="-171450">
              <a:buFont typeface="Arial" panose="020B0604020202020204" pitchFamily="34" charset="0"/>
              <a:buChar char="•"/>
            </a:pPr>
            <a:endParaRPr lang="en-US" sz="1200" baseline="0" dirty="0" smtClean="0">
              <a:latin typeface="Times New Roman" panose="02020603050405020304" pitchFamily="18" charset="0"/>
              <a:cs typeface="Times New Roman" panose="02020603050405020304" pitchFamily="18" charset="0"/>
            </a:endParaRPr>
          </a:p>
          <a:p>
            <a:pPr marL="171450" lvl="0" indent="-171450">
              <a:buFont typeface="Arial" panose="020B0604020202020204" pitchFamily="34" charset="0"/>
              <a:buChar char="•"/>
            </a:pPr>
            <a:r>
              <a:rPr lang="en-US" sz="1200" baseline="0" dirty="0" smtClean="0">
                <a:latin typeface="Times New Roman" panose="02020603050405020304" pitchFamily="18" charset="0"/>
                <a:cs typeface="Times New Roman" panose="02020603050405020304" pitchFamily="18" charset="0"/>
              </a:rPr>
              <a:t>The first-aid is to move the worker out of the sun, lay down and loosen clothing and apply cool compresses. </a:t>
            </a:r>
            <a:r>
              <a:rPr lang="en-US" sz="1200" kern="1200" dirty="0" smtClean="0">
                <a:solidFill>
                  <a:schemeClr val="tx1"/>
                </a:solidFill>
                <a:effectLst/>
                <a:latin typeface="Times New Roman" panose="02020603050405020304" pitchFamily="18" charset="0"/>
                <a:ea typeface="+mn-ea"/>
                <a:cs typeface="Times New Roman" panose="02020603050405020304" pitchFamily="18" charset="0"/>
              </a:rPr>
              <a:t>If a worker shows signs or symptoms of heat exhaustion – call 911. Workers should be taken to a clinic or emergency room for medical evaluation and treatment.  Make sure that someone stays with the worker until help arrives, because heat exhaustion can quickly become heat stroke- a medical emergency. </a:t>
            </a:r>
          </a:p>
          <a:p>
            <a:pPr marL="171450" indent="-171450">
              <a:buFont typeface="Arial" panose="020B0604020202020204" pitchFamily="34" charset="0"/>
              <a:buChar char="•"/>
            </a:pPr>
            <a:endParaRPr lang="en-US" sz="1200" baseline="0" dirty="0" smtClean="0">
              <a:latin typeface="Times New Roman" panose="02020603050405020304" pitchFamily="18" charset="0"/>
              <a:cs typeface="Times New Roman" panose="02020603050405020304" pitchFamily="18" charset="0"/>
            </a:endParaRPr>
          </a:p>
          <a:p>
            <a:pPr marL="171450" lvl="0" indent="-171450">
              <a:buFont typeface="Arial" panose="020B0604020202020204" pitchFamily="34" charset="0"/>
              <a:buChar char="•"/>
            </a:pPr>
            <a:r>
              <a:rPr lang="en-US" sz="1200" kern="1200" dirty="0" smtClean="0">
                <a:solidFill>
                  <a:schemeClr val="tx1"/>
                </a:solidFill>
                <a:effectLst/>
                <a:latin typeface="Times New Roman" panose="02020603050405020304" pitchFamily="18" charset="0"/>
                <a:ea typeface="+mn-ea"/>
                <a:cs typeface="Times New Roman" panose="02020603050405020304" pitchFamily="18" charset="0"/>
              </a:rPr>
              <a:t>Remember OSHA’s new reporting requirements which require all work-related inpatient hospitalizations be reported to OSHA within 24 hours.   </a:t>
            </a:r>
            <a:endParaRPr lang="en-US" sz="1200" kern="1200" dirty="0">
              <a:solidFill>
                <a:schemeClr val="tx1"/>
              </a:solidFill>
              <a:effectLst/>
              <a:latin typeface="Times New Roman" panose="02020603050405020304" pitchFamily="18" charset="0"/>
              <a:ea typeface="+mn-ea"/>
              <a:cs typeface="Times New Roman" panose="02020603050405020304" pitchFamily="18" charset="0"/>
            </a:endParaRPr>
          </a:p>
        </p:txBody>
      </p:sp>
      <p:sp>
        <p:nvSpPr>
          <p:cNvPr id="4" name="Header Placeholder 3"/>
          <p:cNvSpPr>
            <a:spLocks noGrp="1"/>
          </p:cNvSpPr>
          <p:nvPr>
            <p:ph type="hdr" sz="quarter" idx="10"/>
          </p:nvPr>
        </p:nvSpPr>
        <p:spPr/>
        <p:txBody>
          <a:bodyPr/>
          <a:lstStyle/>
          <a:p>
            <a:pPr>
              <a:defRPr/>
            </a:pPr>
            <a:r>
              <a:rPr lang="en-US" smtClean="0"/>
              <a:t>OSHA Heat Illness Prevention Campaign</a:t>
            </a:r>
            <a:endParaRPr lang="en-US"/>
          </a:p>
        </p:txBody>
      </p:sp>
      <p:sp>
        <p:nvSpPr>
          <p:cNvPr id="5" name="Slide Number Placeholder 4"/>
          <p:cNvSpPr>
            <a:spLocks noGrp="1"/>
          </p:cNvSpPr>
          <p:nvPr>
            <p:ph type="sldNum" sz="quarter" idx="11"/>
          </p:nvPr>
        </p:nvSpPr>
        <p:spPr/>
        <p:txBody>
          <a:bodyPr/>
          <a:lstStyle/>
          <a:p>
            <a:pPr>
              <a:defRPr/>
            </a:pPr>
            <a:fld id="{20796203-44A6-4567-B37C-C5DF38675434}" type="slidenum">
              <a:rPr lang="en-US" smtClean="0"/>
              <a:pPr>
                <a:defRPr/>
              </a:pPr>
              <a:t>5</a:t>
            </a:fld>
            <a:endParaRPr lang="en-US"/>
          </a:p>
        </p:txBody>
      </p:sp>
    </p:spTree>
    <p:extLst>
      <p:ext uri="{BB962C8B-B14F-4D97-AF65-F5344CB8AC3E}">
        <p14:creationId xmlns:p14="http://schemas.microsoft.com/office/powerpoint/2010/main" val="23637019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smtClean="0">
                <a:latin typeface="Times New Roman" panose="02020603050405020304" pitchFamily="18" charset="0"/>
                <a:cs typeface="Times New Roman" panose="02020603050405020304" pitchFamily="18" charset="0"/>
              </a:rPr>
              <a:t>Heat Stroke is</a:t>
            </a:r>
            <a:r>
              <a:rPr lang="en-US" sz="1200" baseline="0" dirty="0" smtClean="0">
                <a:latin typeface="Times New Roman" panose="02020603050405020304" pitchFamily="18" charset="0"/>
                <a:cs typeface="Times New Roman" panose="02020603050405020304" pitchFamily="18" charset="0"/>
              </a:rPr>
              <a:t> a severe medical emergency which requires emergency assistance.</a:t>
            </a:r>
            <a:r>
              <a:rPr lang="en-US" sz="1200" kern="1200" dirty="0" smtClean="0">
                <a:solidFill>
                  <a:schemeClr val="tx1"/>
                </a:solidFill>
                <a:effectLst/>
                <a:latin typeface="Times New Roman" panose="02020603050405020304" pitchFamily="18" charset="0"/>
                <a:ea typeface="+mn-ea"/>
                <a:cs typeface="Times New Roman" panose="02020603050405020304" pitchFamily="18" charset="0"/>
              </a:rPr>
              <a:t> It occurs when the body’s temperature regulating system fails and the body temperature rises to critical levels and can result in death.  </a:t>
            </a:r>
            <a:r>
              <a:rPr lang="en-US" sz="1200" baseline="0" dirty="0" smtClean="0">
                <a:latin typeface="Times New Roman" panose="02020603050405020304" pitchFamily="18" charset="0"/>
                <a:cs typeface="Times New Roman" panose="02020603050405020304" pitchFamily="18" charset="0"/>
              </a:rPr>
              <a:t>Symptoms include hot, dry skin; high temperature, confusion, fainting and convulsions.  If a worker is exhibiting any of these symptoms, call 911 and move him/her to a cooler environment. </a:t>
            </a:r>
          </a:p>
          <a:p>
            <a:endParaRPr lang="en-US" sz="1200" baseline="0" dirty="0" smtClean="0">
              <a:latin typeface="Times New Roman" panose="02020603050405020304" pitchFamily="18" charset="0"/>
              <a:cs typeface="Times New Roman" panose="02020603050405020304" pitchFamily="18" charset="0"/>
            </a:endParaRPr>
          </a:p>
          <a:p>
            <a:endParaRPr lang="en-US" sz="1200" dirty="0">
              <a:latin typeface="Times New Roman" panose="02020603050405020304" pitchFamily="18" charset="0"/>
              <a:cs typeface="Times New Roman" panose="02020603050405020304" pitchFamily="18" charset="0"/>
            </a:endParaRPr>
          </a:p>
        </p:txBody>
      </p:sp>
      <p:sp>
        <p:nvSpPr>
          <p:cNvPr id="4" name="Header Placeholder 3"/>
          <p:cNvSpPr>
            <a:spLocks noGrp="1"/>
          </p:cNvSpPr>
          <p:nvPr>
            <p:ph type="hdr" sz="quarter" idx="10"/>
          </p:nvPr>
        </p:nvSpPr>
        <p:spPr/>
        <p:txBody>
          <a:bodyPr/>
          <a:lstStyle/>
          <a:p>
            <a:pPr>
              <a:defRPr/>
            </a:pPr>
            <a:r>
              <a:rPr lang="en-US" smtClean="0"/>
              <a:t>OSHA Heat Illness Prevention Campaign</a:t>
            </a:r>
            <a:endParaRPr lang="en-US"/>
          </a:p>
        </p:txBody>
      </p:sp>
      <p:sp>
        <p:nvSpPr>
          <p:cNvPr id="5" name="Slide Number Placeholder 4"/>
          <p:cNvSpPr>
            <a:spLocks noGrp="1"/>
          </p:cNvSpPr>
          <p:nvPr>
            <p:ph type="sldNum" sz="quarter" idx="11"/>
          </p:nvPr>
        </p:nvSpPr>
        <p:spPr/>
        <p:txBody>
          <a:bodyPr/>
          <a:lstStyle/>
          <a:p>
            <a:pPr>
              <a:defRPr/>
            </a:pPr>
            <a:fld id="{20796203-44A6-4567-B37C-C5DF38675434}" type="slidenum">
              <a:rPr lang="en-US" smtClean="0"/>
              <a:pPr>
                <a:defRPr/>
              </a:pPr>
              <a:t>6</a:t>
            </a:fld>
            <a:endParaRPr lang="en-US"/>
          </a:p>
        </p:txBody>
      </p:sp>
    </p:spTree>
    <p:extLst>
      <p:ext uri="{BB962C8B-B14F-4D97-AF65-F5344CB8AC3E}">
        <p14:creationId xmlns:p14="http://schemas.microsoft.com/office/powerpoint/2010/main" val="4582447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p:txBody>
          <a:bodyPr/>
          <a:lstStyle>
            <a:lvl1pPr eaLnBrk="0" hangingPunct="0">
              <a:defRPr sz="3200">
                <a:solidFill>
                  <a:schemeClr val="tx1"/>
                </a:solidFill>
                <a:latin typeface="Arial" charset="0"/>
              </a:defRPr>
            </a:lvl1pPr>
            <a:lvl2pPr marL="742927" indent="-285741" eaLnBrk="0" hangingPunct="0">
              <a:defRPr sz="3200">
                <a:solidFill>
                  <a:schemeClr val="tx1"/>
                </a:solidFill>
                <a:latin typeface="Arial" charset="0"/>
              </a:defRPr>
            </a:lvl2pPr>
            <a:lvl3pPr marL="1142965" indent="-228593" eaLnBrk="0" hangingPunct="0">
              <a:defRPr sz="3200">
                <a:solidFill>
                  <a:schemeClr val="tx1"/>
                </a:solidFill>
                <a:latin typeface="Arial" charset="0"/>
              </a:defRPr>
            </a:lvl3pPr>
            <a:lvl4pPr marL="1600151" indent="-228593" eaLnBrk="0" hangingPunct="0">
              <a:defRPr sz="3200">
                <a:solidFill>
                  <a:schemeClr val="tx1"/>
                </a:solidFill>
                <a:latin typeface="Arial" charset="0"/>
              </a:defRPr>
            </a:lvl4pPr>
            <a:lvl5pPr marL="2057336" indent="-228593" eaLnBrk="0" hangingPunct="0">
              <a:defRPr sz="3200">
                <a:solidFill>
                  <a:schemeClr val="tx1"/>
                </a:solidFill>
                <a:latin typeface="Arial" charset="0"/>
              </a:defRPr>
            </a:lvl5pPr>
            <a:lvl6pPr marL="2514522" indent="-228593" eaLnBrk="0" fontAlgn="base" hangingPunct="0">
              <a:spcBef>
                <a:spcPct val="0"/>
              </a:spcBef>
              <a:spcAft>
                <a:spcPct val="0"/>
              </a:spcAft>
              <a:defRPr sz="3200">
                <a:solidFill>
                  <a:schemeClr val="tx1"/>
                </a:solidFill>
                <a:latin typeface="Arial" charset="0"/>
              </a:defRPr>
            </a:lvl6pPr>
            <a:lvl7pPr marL="2971707" indent="-228593" eaLnBrk="0" fontAlgn="base" hangingPunct="0">
              <a:spcBef>
                <a:spcPct val="0"/>
              </a:spcBef>
              <a:spcAft>
                <a:spcPct val="0"/>
              </a:spcAft>
              <a:defRPr sz="3200">
                <a:solidFill>
                  <a:schemeClr val="tx1"/>
                </a:solidFill>
                <a:latin typeface="Arial" charset="0"/>
              </a:defRPr>
            </a:lvl7pPr>
            <a:lvl8pPr marL="3428893" indent="-228593" eaLnBrk="0" fontAlgn="base" hangingPunct="0">
              <a:spcBef>
                <a:spcPct val="0"/>
              </a:spcBef>
              <a:spcAft>
                <a:spcPct val="0"/>
              </a:spcAft>
              <a:defRPr sz="3200">
                <a:solidFill>
                  <a:schemeClr val="tx1"/>
                </a:solidFill>
                <a:latin typeface="Arial" charset="0"/>
              </a:defRPr>
            </a:lvl8pPr>
            <a:lvl9pPr marL="3886079" indent="-228593" eaLnBrk="0" fontAlgn="base" hangingPunct="0">
              <a:spcBef>
                <a:spcPct val="0"/>
              </a:spcBef>
              <a:spcAft>
                <a:spcPct val="0"/>
              </a:spcAft>
              <a:defRPr sz="3200">
                <a:solidFill>
                  <a:schemeClr val="tx1"/>
                </a:solidFill>
                <a:latin typeface="Arial" charset="0"/>
              </a:defRPr>
            </a:lvl9pPr>
          </a:lstStyle>
          <a:p>
            <a:pPr eaLnBrk="1" hangingPunct="1">
              <a:defRPr/>
            </a:pPr>
            <a:r>
              <a:rPr lang="en-US" sz="1200" smtClean="0"/>
              <a:t>OSHA Heat Illness Prevention Campaign</a:t>
            </a:r>
            <a:endParaRPr lang="en-US" sz="1200" dirty="0"/>
          </a:p>
        </p:txBody>
      </p:sp>
      <p:sp>
        <p:nvSpPr>
          <p:cNvPr id="36867" name="Rectangle 7"/>
          <p:cNvSpPr>
            <a:spLocks noGrp="1" noChangeArrowheads="1"/>
          </p:cNvSpPr>
          <p:nvPr>
            <p:ph type="sldNum" sz="quarter" idx="5"/>
          </p:nvPr>
        </p:nvSpPr>
        <p:spPr/>
        <p:txBody>
          <a:bodyPr/>
          <a:lstStyle>
            <a:lvl1pPr eaLnBrk="0" hangingPunct="0">
              <a:defRPr sz="3200">
                <a:solidFill>
                  <a:schemeClr val="tx1"/>
                </a:solidFill>
                <a:latin typeface="Arial" charset="0"/>
              </a:defRPr>
            </a:lvl1pPr>
            <a:lvl2pPr marL="742927" indent="-285741" eaLnBrk="0" hangingPunct="0">
              <a:defRPr sz="3200">
                <a:solidFill>
                  <a:schemeClr val="tx1"/>
                </a:solidFill>
                <a:latin typeface="Arial" charset="0"/>
              </a:defRPr>
            </a:lvl2pPr>
            <a:lvl3pPr marL="1142965" indent="-228593" eaLnBrk="0" hangingPunct="0">
              <a:defRPr sz="3200">
                <a:solidFill>
                  <a:schemeClr val="tx1"/>
                </a:solidFill>
                <a:latin typeface="Arial" charset="0"/>
              </a:defRPr>
            </a:lvl3pPr>
            <a:lvl4pPr marL="1600151" indent="-228593" eaLnBrk="0" hangingPunct="0">
              <a:defRPr sz="3200">
                <a:solidFill>
                  <a:schemeClr val="tx1"/>
                </a:solidFill>
                <a:latin typeface="Arial" charset="0"/>
              </a:defRPr>
            </a:lvl4pPr>
            <a:lvl5pPr marL="2057336" indent="-228593" eaLnBrk="0" hangingPunct="0">
              <a:defRPr sz="3200">
                <a:solidFill>
                  <a:schemeClr val="tx1"/>
                </a:solidFill>
                <a:latin typeface="Arial" charset="0"/>
              </a:defRPr>
            </a:lvl5pPr>
            <a:lvl6pPr marL="2514522" indent="-228593" eaLnBrk="0" fontAlgn="base" hangingPunct="0">
              <a:spcBef>
                <a:spcPct val="0"/>
              </a:spcBef>
              <a:spcAft>
                <a:spcPct val="0"/>
              </a:spcAft>
              <a:defRPr sz="3200">
                <a:solidFill>
                  <a:schemeClr val="tx1"/>
                </a:solidFill>
                <a:latin typeface="Arial" charset="0"/>
              </a:defRPr>
            </a:lvl6pPr>
            <a:lvl7pPr marL="2971707" indent="-228593" eaLnBrk="0" fontAlgn="base" hangingPunct="0">
              <a:spcBef>
                <a:spcPct val="0"/>
              </a:spcBef>
              <a:spcAft>
                <a:spcPct val="0"/>
              </a:spcAft>
              <a:defRPr sz="3200">
                <a:solidFill>
                  <a:schemeClr val="tx1"/>
                </a:solidFill>
                <a:latin typeface="Arial" charset="0"/>
              </a:defRPr>
            </a:lvl7pPr>
            <a:lvl8pPr marL="3428893" indent="-228593" eaLnBrk="0" fontAlgn="base" hangingPunct="0">
              <a:spcBef>
                <a:spcPct val="0"/>
              </a:spcBef>
              <a:spcAft>
                <a:spcPct val="0"/>
              </a:spcAft>
              <a:defRPr sz="3200">
                <a:solidFill>
                  <a:schemeClr val="tx1"/>
                </a:solidFill>
                <a:latin typeface="Arial" charset="0"/>
              </a:defRPr>
            </a:lvl8pPr>
            <a:lvl9pPr marL="3886079" indent="-228593" eaLnBrk="0" fontAlgn="base" hangingPunct="0">
              <a:spcBef>
                <a:spcPct val="0"/>
              </a:spcBef>
              <a:spcAft>
                <a:spcPct val="0"/>
              </a:spcAft>
              <a:defRPr sz="3200">
                <a:solidFill>
                  <a:schemeClr val="tx1"/>
                </a:solidFill>
                <a:latin typeface="Arial" charset="0"/>
              </a:defRPr>
            </a:lvl9pPr>
          </a:lstStyle>
          <a:p>
            <a:pPr eaLnBrk="1" hangingPunct="1">
              <a:defRPr/>
            </a:pPr>
            <a:fld id="{FB28E3B6-AE19-43FA-9212-C1CD755F2343}" type="slidenum">
              <a:rPr lang="en-US" sz="1200"/>
              <a:pPr eaLnBrk="1" hangingPunct="1">
                <a:defRPr/>
              </a:pPr>
              <a:t>7</a:t>
            </a:fld>
            <a:endParaRPr lang="en-US" sz="1200"/>
          </a:p>
        </p:txBody>
      </p:sp>
      <p:sp>
        <p:nvSpPr>
          <p:cNvPr id="39940" name="Rectangle 2"/>
          <p:cNvSpPr>
            <a:spLocks noGrp="1" noRot="1" noChangeAspect="1" noChangeArrowheads="1" noTextEdit="1"/>
          </p:cNvSpPr>
          <p:nvPr>
            <p:ph type="sldImg"/>
          </p:nvPr>
        </p:nvSpPr>
        <p:spPr>
          <a:ln/>
        </p:spPr>
      </p:sp>
      <p:sp>
        <p:nvSpPr>
          <p:cNvPr id="39941" name="Rectangle 3"/>
          <p:cNvSpPr>
            <a:spLocks noGrp="1" noChangeArrowheads="1"/>
          </p:cNvSpPr>
          <p:nvPr>
            <p:ph type="body" idx="1"/>
          </p:nvPr>
        </p:nvSpPr>
        <p:spPr>
          <a:noFill/>
        </p:spPr>
        <p:txBody>
          <a:bodyPr/>
          <a:lstStyle/>
          <a:p>
            <a:pPr marL="171450" indent="-171450">
              <a:buFont typeface="Arial" panose="020B0604020202020204" pitchFamily="34" charset="0"/>
              <a:buChar char="•"/>
            </a:pPr>
            <a:r>
              <a:rPr lang="en-US" sz="1200" dirty="0">
                <a:latin typeface="Times New Roman" panose="02020603050405020304" pitchFamily="18" charset="0"/>
                <a:cs typeface="Times New Roman" panose="02020603050405020304" pitchFamily="18" charset="0"/>
              </a:rPr>
              <a:t>Employers are responsible for providing workplaces that are safe from excessive heat. </a:t>
            </a:r>
            <a:endParaRPr lang="en-US" sz="1200" dirty="0" smtClean="0">
              <a:latin typeface="Times New Roman" panose="02020603050405020304" pitchFamily="18" charset="0"/>
              <a:cs typeface="Times New Roman" panose="02020603050405020304" pitchFamily="18" charset="0"/>
            </a:endParaRPr>
          </a:p>
          <a:p>
            <a:pPr eaLnBrk="1" hangingPunct="1">
              <a:defRPr/>
            </a:pPr>
            <a:endParaRPr lang="en-US" sz="1200" dirty="0" smtClean="0">
              <a:latin typeface="Times New Roman" panose="02020603050405020304" pitchFamily="18" charset="0"/>
              <a:cs typeface="Times New Roman" panose="02020603050405020304" pitchFamily="18" charset="0"/>
            </a:endParaRPr>
          </a:p>
        </p:txBody>
      </p:sp>
      <p:sp>
        <p:nvSpPr>
          <p:cNvPr id="2" name="Date Placeholder 1"/>
          <p:cNvSpPr>
            <a:spLocks noGrp="1"/>
          </p:cNvSpPr>
          <p:nvPr>
            <p:ph type="dt" idx="10"/>
          </p:nvPr>
        </p:nvSpPr>
        <p:spPr/>
        <p:txBody>
          <a:bodyPr/>
          <a:lstStyle/>
          <a:p>
            <a:fld id="{800A77B2-C158-4A1B-BCF2-DF17C8B1B090}" type="datetime1">
              <a:rPr lang="en-US" smtClean="0"/>
              <a:t>6/25/2015</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p:txBody>
          <a:bodyPr/>
          <a:lstStyle>
            <a:lvl1pPr eaLnBrk="0" hangingPunct="0">
              <a:defRPr sz="3200">
                <a:solidFill>
                  <a:schemeClr val="tx1"/>
                </a:solidFill>
                <a:latin typeface="Arial" charset="0"/>
              </a:defRPr>
            </a:lvl1pPr>
            <a:lvl2pPr marL="742927" indent="-285741" eaLnBrk="0" hangingPunct="0">
              <a:defRPr sz="3200">
                <a:solidFill>
                  <a:schemeClr val="tx1"/>
                </a:solidFill>
                <a:latin typeface="Arial" charset="0"/>
              </a:defRPr>
            </a:lvl2pPr>
            <a:lvl3pPr marL="1142965" indent="-228593" eaLnBrk="0" hangingPunct="0">
              <a:defRPr sz="3200">
                <a:solidFill>
                  <a:schemeClr val="tx1"/>
                </a:solidFill>
                <a:latin typeface="Arial" charset="0"/>
              </a:defRPr>
            </a:lvl3pPr>
            <a:lvl4pPr marL="1600151" indent="-228593" eaLnBrk="0" hangingPunct="0">
              <a:defRPr sz="3200">
                <a:solidFill>
                  <a:schemeClr val="tx1"/>
                </a:solidFill>
                <a:latin typeface="Arial" charset="0"/>
              </a:defRPr>
            </a:lvl4pPr>
            <a:lvl5pPr marL="2057336" indent="-228593" eaLnBrk="0" hangingPunct="0">
              <a:defRPr sz="3200">
                <a:solidFill>
                  <a:schemeClr val="tx1"/>
                </a:solidFill>
                <a:latin typeface="Arial" charset="0"/>
              </a:defRPr>
            </a:lvl5pPr>
            <a:lvl6pPr marL="2514522" indent="-228593" eaLnBrk="0" fontAlgn="base" hangingPunct="0">
              <a:spcBef>
                <a:spcPct val="0"/>
              </a:spcBef>
              <a:spcAft>
                <a:spcPct val="0"/>
              </a:spcAft>
              <a:defRPr sz="3200">
                <a:solidFill>
                  <a:schemeClr val="tx1"/>
                </a:solidFill>
                <a:latin typeface="Arial" charset="0"/>
              </a:defRPr>
            </a:lvl6pPr>
            <a:lvl7pPr marL="2971707" indent="-228593" eaLnBrk="0" fontAlgn="base" hangingPunct="0">
              <a:spcBef>
                <a:spcPct val="0"/>
              </a:spcBef>
              <a:spcAft>
                <a:spcPct val="0"/>
              </a:spcAft>
              <a:defRPr sz="3200">
                <a:solidFill>
                  <a:schemeClr val="tx1"/>
                </a:solidFill>
                <a:latin typeface="Arial" charset="0"/>
              </a:defRPr>
            </a:lvl7pPr>
            <a:lvl8pPr marL="3428893" indent="-228593" eaLnBrk="0" fontAlgn="base" hangingPunct="0">
              <a:spcBef>
                <a:spcPct val="0"/>
              </a:spcBef>
              <a:spcAft>
                <a:spcPct val="0"/>
              </a:spcAft>
              <a:defRPr sz="3200">
                <a:solidFill>
                  <a:schemeClr val="tx1"/>
                </a:solidFill>
                <a:latin typeface="Arial" charset="0"/>
              </a:defRPr>
            </a:lvl8pPr>
            <a:lvl9pPr marL="3886079" indent="-228593" eaLnBrk="0" fontAlgn="base" hangingPunct="0">
              <a:spcBef>
                <a:spcPct val="0"/>
              </a:spcBef>
              <a:spcAft>
                <a:spcPct val="0"/>
              </a:spcAft>
              <a:defRPr sz="3200">
                <a:solidFill>
                  <a:schemeClr val="tx1"/>
                </a:solidFill>
                <a:latin typeface="Arial" charset="0"/>
              </a:defRPr>
            </a:lvl9pPr>
          </a:lstStyle>
          <a:p>
            <a:pPr eaLnBrk="1" hangingPunct="1">
              <a:defRPr/>
            </a:pPr>
            <a:r>
              <a:rPr lang="en-US" sz="1200" smtClean="0"/>
              <a:t>OSHA Heat Illness Prevention Campaign</a:t>
            </a:r>
            <a:endParaRPr lang="en-US" sz="1200" dirty="0"/>
          </a:p>
        </p:txBody>
      </p:sp>
      <p:sp>
        <p:nvSpPr>
          <p:cNvPr id="37891" name="Rectangle 7"/>
          <p:cNvSpPr>
            <a:spLocks noGrp="1" noChangeArrowheads="1"/>
          </p:cNvSpPr>
          <p:nvPr>
            <p:ph type="sldNum" sz="quarter" idx="5"/>
          </p:nvPr>
        </p:nvSpPr>
        <p:spPr/>
        <p:txBody>
          <a:bodyPr/>
          <a:lstStyle>
            <a:lvl1pPr eaLnBrk="0" hangingPunct="0">
              <a:defRPr sz="3200">
                <a:solidFill>
                  <a:schemeClr val="tx1"/>
                </a:solidFill>
                <a:latin typeface="Arial" charset="0"/>
              </a:defRPr>
            </a:lvl1pPr>
            <a:lvl2pPr marL="742927" indent="-285741" eaLnBrk="0" hangingPunct="0">
              <a:defRPr sz="3200">
                <a:solidFill>
                  <a:schemeClr val="tx1"/>
                </a:solidFill>
                <a:latin typeface="Arial" charset="0"/>
              </a:defRPr>
            </a:lvl2pPr>
            <a:lvl3pPr marL="1142965" indent="-228593" eaLnBrk="0" hangingPunct="0">
              <a:defRPr sz="3200">
                <a:solidFill>
                  <a:schemeClr val="tx1"/>
                </a:solidFill>
                <a:latin typeface="Arial" charset="0"/>
              </a:defRPr>
            </a:lvl3pPr>
            <a:lvl4pPr marL="1600151" indent="-228593" eaLnBrk="0" hangingPunct="0">
              <a:defRPr sz="3200">
                <a:solidFill>
                  <a:schemeClr val="tx1"/>
                </a:solidFill>
                <a:latin typeface="Arial" charset="0"/>
              </a:defRPr>
            </a:lvl4pPr>
            <a:lvl5pPr marL="2057336" indent="-228593" eaLnBrk="0" hangingPunct="0">
              <a:defRPr sz="3200">
                <a:solidFill>
                  <a:schemeClr val="tx1"/>
                </a:solidFill>
                <a:latin typeface="Arial" charset="0"/>
              </a:defRPr>
            </a:lvl5pPr>
            <a:lvl6pPr marL="2514522" indent="-228593" eaLnBrk="0" fontAlgn="base" hangingPunct="0">
              <a:spcBef>
                <a:spcPct val="0"/>
              </a:spcBef>
              <a:spcAft>
                <a:spcPct val="0"/>
              </a:spcAft>
              <a:defRPr sz="3200">
                <a:solidFill>
                  <a:schemeClr val="tx1"/>
                </a:solidFill>
                <a:latin typeface="Arial" charset="0"/>
              </a:defRPr>
            </a:lvl6pPr>
            <a:lvl7pPr marL="2971707" indent="-228593" eaLnBrk="0" fontAlgn="base" hangingPunct="0">
              <a:spcBef>
                <a:spcPct val="0"/>
              </a:spcBef>
              <a:spcAft>
                <a:spcPct val="0"/>
              </a:spcAft>
              <a:defRPr sz="3200">
                <a:solidFill>
                  <a:schemeClr val="tx1"/>
                </a:solidFill>
                <a:latin typeface="Arial" charset="0"/>
              </a:defRPr>
            </a:lvl7pPr>
            <a:lvl8pPr marL="3428893" indent="-228593" eaLnBrk="0" fontAlgn="base" hangingPunct="0">
              <a:spcBef>
                <a:spcPct val="0"/>
              </a:spcBef>
              <a:spcAft>
                <a:spcPct val="0"/>
              </a:spcAft>
              <a:defRPr sz="3200">
                <a:solidFill>
                  <a:schemeClr val="tx1"/>
                </a:solidFill>
                <a:latin typeface="Arial" charset="0"/>
              </a:defRPr>
            </a:lvl8pPr>
            <a:lvl9pPr marL="3886079" indent="-228593" eaLnBrk="0" fontAlgn="base" hangingPunct="0">
              <a:spcBef>
                <a:spcPct val="0"/>
              </a:spcBef>
              <a:spcAft>
                <a:spcPct val="0"/>
              </a:spcAft>
              <a:defRPr sz="3200">
                <a:solidFill>
                  <a:schemeClr val="tx1"/>
                </a:solidFill>
                <a:latin typeface="Arial" charset="0"/>
              </a:defRPr>
            </a:lvl9pPr>
          </a:lstStyle>
          <a:p>
            <a:pPr eaLnBrk="1" hangingPunct="1">
              <a:defRPr/>
            </a:pPr>
            <a:fld id="{7229393F-F777-497C-92C2-6DD3402C2988}" type="slidenum">
              <a:rPr lang="en-US" sz="1200"/>
              <a:pPr eaLnBrk="1" hangingPunct="1">
                <a:defRPr/>
              </a:pPr>
              <a:t>8</a:t>
            </a:fld>
            <a:endParaRPr lang="en-US" sz="1200"/>
          </a:p>
        </p:txBody>
      </p:sp>
      <p:sp>
        <p:nvSpPr>
          <p:cNvPr id="40964" name="Rectangle 2"/>
          <p:cNvSpPr>
            <a:spLocks noGrp="1" noRot="1" noChangeAspect="1" noChangeArrowheads="1" noTextEdit="1"/>
          </p:cNvSpPr>
          <p:nvPr>
            <p:ph type="sldImg"/>
          </p:nvPr>
        </p:nvSpPr>
        <p:spPr>
          <a:ln/>
        </p:spPr>
      </p:sp>
      <p:sp>
        <p:nvSpPr>
          <p:cNvPr id="40965" name="Rectangle 3"/>
          <p:cNvSpPr>
            <a:spLocks noGrp="1" noChangeArrowheads="1"/>
          </p:cNvSpPr>
          <p:nvPr>
            <p:ph type="body" idx="1"/>
          </p:nvPr>
        </p:nvSpPr>
        <p:spPr>
          <a:noFill/>
        </p:spPr>
        <p:txBody>
          <a:bodyPr/>
          <a:lstStyle/>
          <a:p>
            <a:pPr marL="171450" indent="-171450" eaLnBrk="1" hangingPunct="1">
              <a:buFont typeface="Arial" panose="020B0604020202020204" pitchFamily="34" charset="0"/>
              <a:buChar char="•"/>
            </a:pPr>
            <a:r>
              <a:rPr lang="en-US" sz="1200" dirty="0" smtClean="0">
                <a:latin typeface="Times New Roman" panose="02020603050405020304" pitchFamily="18" charset="0"/>
                <a:ea typeface="ＭＳ Ｐゴシック" pitchFamily="34" charset="-128"/>
                <a:cs typeface="Times New Roman" panose="02020603050405020304" pitchFamily="18" charset="0"/>
              </a:rPr>
              <a:t>OSHA’s Heat Illness Prevention Campaign stresses that workers should be provided three simple things:  </a:t>
            </a:r>
            <a:r>
              <a:rPr lang="en-US" sz="1200" b="1" dirty="0" smtClean="0">
                <a:latin typeface="Times New Roman" panose="02020603050405020304" pitchFamily="18" charset="0"/>
                <a:ea typeface="ＭＳ Ｐゴシック" pitchFamily="34" charset="-128"/>
                <a:cs typeface="Times New Roman" panose="02020603050405020304" pitchFamily="18" charset="0"/>
              </a:rPr>
              <a:t>Water, Rest, Shade</a:t>
            </a:r>
            <a:r>
              <a:rPr lang="en-US" sz="1200" dirty="0" smtClean="0">
                <a:latin typeface="Times New Roman" panose="02020603050405020304" pitchFamily="18" charset="0"/>
                <a:ea typeface="ＭＳ Ｐゴシック" pitchFamily="34" charset="-128"/>
                <a:cs typeface="Times New Roman" panose="02020603050405020304" pitchFamily="18" charset="0"/>
              </a:rPr>
              <a:t>. </a:t>
            </a:r>
          </a:p>
          <a:p>
            <a:pPr marL="171450" indent="-171450" eaLnBrk="1" hangingPunct="1">
              <a:buFont typeface="Arial" panose="020B0604020202020204" pitchFamily="34" charset="0"/>
              <a:buChar char="•"/>
            </a:pPr>
            <a:r>
              <a:rPr lang="en-US" sz="1200" dirty="0" smtClean="0">
                <a:latin typeface="Times New Roman" panose="02020603050405020304" pitchFamily="18" charset="0"/>
                <a:ea typeface="ＭＳ Ｐゴシック" pitchFamily="34" charset="-128"/>
                <a:cs typeface="Times New Roman" panose="02020603050405020304" pitchFamily="18" charset="0"/>
              </a:rPr>
              <a:t>Providing these three basics to workers is the key to protecting</a:t>
            </a:r>
            <a:r>
              <a:rPr lang="en-US" sz="1200" baseline="0" dirty="0" smtClean="0">
                <a:latin typeface="Times New Roman" panose="02020603050405020304" pitchFamily="18" charset="0"/>
                <a:ea typeface="ＭＳ Ｐゴシック" pitchFamily="34" charset="-128"/>
                <a:cs typeface="Times New Roman" panose="02020603050405020304" pitchFamily="18" charset="0"/>
              </a:rPr>
              <a:t> workers.</a:t>
            </a:r>
            <a:endParaRPr lang="en-US" sz="1200" dirty="0" smtClean="0">
              <a:latin typeface="Times New Roman" panose="02020603050405020304" pitchFamily="18" charset="0"/>
              <a:ea typeface="ＭＳ Ｐゴシック" pitchFamily="34" charset="-128"/>
              <a:cs typeface="Times New Roman" panose="02020603050405020304" pitchFamily="18" charset="0"/>
            </a:endParaRPr>
          </a:p>
          <a:p>
            <a:pPr marL="171450" indent="-171450" eaLnBrk="1" hangingPunct="1">
              <a:buFont typeface="Arial" panose="020B0604020202020204" pitchFamily="34" charset="0"/>
              <a:buChar char="•"/>
            </a:pPr>
            <a:endParaRPr lang="en-US" sz="1200" dirty="0" smtClean="0">
              <a:latin typeface="Times New Roman" panose="02020603050405020304" pitchFamily="18" charset="0"/>
              <a:ea typeface="ＭＳ Ｐゴシック" pitchFamily="34" charset="-128"/>
              <a:cs typeface="Times New Roman" panose="02020603050405020304" pitchFamily="18" charset="0"/>
            </a:endParaRPr>
          </a:p>
          <a:p>
            <a:pPr marL="171450" indent="-171450" eaLnBrk="1" hangingPunct="1">
              <a:buFont typeface="Arial" panose="020B0604020202020204" pitchFamily="34" charset="0"/>
              <a:buChar char="•"/>
            </a:pPr>
            <a:r>
              <a:rPr lang="en-US" sz="1200" dirty="0" smtClean="0">
                <a:latin typeface="Times New Roman" panose="02020603050405020304" pitchFamily="18" charset="0"/>
                <a:ea typeface="ＭＳ Ｐゴシック" pitchFamily="34" charset="-128"/>
                <a:cs typeface="Times New Roman" panose="02020603050405020304" pitchFamily="18" charset="0"/>
              </a:rPr>
              <a:t>Employers should remind workers not to wait until they are thirsty; they should be encouraged to drink small amounts of water before they become thirsty to maintain good hydration. </a:t>
            </a:r>
          </a:p>
          <a:p>
            <a:pPr marL="171450" indent="-171450" eaLnBrk="1" hangingPunct="1">
              <a:buFont typeface="Arial" panose="020B0604020202020204" pitchFamily="34" charset="0"/>
              <a:buChar char="•"/>
            </a:pPr>
            <a:endParaRPr lang="en-US" sz="1200" dirty="0" smtClean="0">
              <a:latin typeface="Times New Roman" panose="02020603050405020304" pitchFamily="18" charset="0"/>
              <a:ea typeface="ＭＳ Ｐゴシック" pitchFamily="34" charset="-128"/>
              <a:cs typeface="Times New Roman" panose="02020603050405020304" pitchFamily="18" charset="0"/>
            </a:endParaRPr>
          </a:p>
          <a:p>
            <a:pPr marL="171450" indent="-171450" eaLnBrk="1" hangingPunct="1">
              <a:buFont typeface="Arial" panose="020B0604020202020204" pitchFamily="34" charset="0"/>
              <a:buChar char="•"/>
            </a:pPr>
            <a:r>
              <a:rPr lang="en-US" sz="1200" dirty="0" smtClean="0">
                <a:latin typeface="Times New Roman" panose="02020603050405020304" pitchFamily="18" charset="0"/>
                <a:ea typeface="ＭＳ Ｐゴシック" pitchFamily="34" charset="-128"/>
                <a:cs typeface="Times New Roman" panose="02020603050405020304" pitchFamily="18" charset="0"/>
              </a:rPr>
              <a:t>Shade is very important because direct sunlight can add up to 15 degrees to the heat index, increasing</a:t>
            </a:r>
            <a:r>
              <a:rPr lang="en-US" sz="1200" baseline="0" dirty="0" smtClean="0">
                <a:latin typeface="Times New Roman" panose="02020603050405020304" pitchFamily="18" charset="0"/>
                <a:ea typeface="ＭＳ Ｐゴシック" pitchFamily="34" charset="-128"/>
                <a:cs typeface="Times New Roman" panose="02020603050405020304" pitchFamily="18" charset="0"/>
              </a:rPr>
              <a:t> the risk level by one to two categories.  </a:t>
            </a:r>
          </a:p>
          <a:p>
            <a:pPr marL="171450" indent="-171450" eaLnBrk="1" hangingPunct="1">
              <a:buFont typeface="Arial" panose="020B0604020202020204" pitchFamily="34" charset="0"/>
              <a:buChar char="•"/>
            </a:pPr>
            <a:endParaRPr lang="en-US" sz="1200" baseline="0" dirty="0" smtClean="0">
              <a:latin typeface="Times New Roman" panose="02020603050405020304" pitchFamily="18" charset="0"/>
              <a:ea typeface="ＭＳ Ｐゴシック" pitchFamily="34" charset="-128"/>
              <a:cs typeface="Times New Roman" panose="02020603050405020304" pitchFamily="18" charset="0"/>
            </a:endParaRPr>
          </a:p>
          <a:p>
            <a:pPr marL="171450" lvl="0" indent="-171450">
              <a:buFont typeface="Arial" panose="020B0604020202020204" pitchFamily="34" charset="0"/>
              <a:buChar char="•"/>
            </a:pPr>
            <a:r>
              <a:rPr lang="en-US" sz="1200" kern="1200" dirty="0" smtClean="0">
                <a:solidFill>
                  <a:schemeClr val="tx1"/>
                </a:solidFill>
                <a:effectLst/>
                <a:latin typeface="Times New Roman" panose="02020603050405020304" pitchFamily="18" charset="0"/>
                <a:ea typeface="+mn-ea"/>
                <a:cs typeface="Times New Roman" panose="02020603050405020304" pitchFamily="18" charset="0"/>
              </a:rPr>
              <a:t>The key is for employers to provide water: rest: shade. These three simple words are the simple steps needed to prevent heat problems. </a:t>
            </a:r>
          </a:p>
          <a:p>
            <a:pPr marL="171450" lvl="0" indent="-171450">
              <a:buFont typeface="Arial" panose="020B0604020202020204" pitchFamily="34" charset="0"/>
              <a:buChar char="•"/>
            </a:pPr>
            <a:r>
              <a:rPr lang="en-US" sz="1200" kern="1200" dirty="0" smtClean="0">
                <a:solidFill>
                  <a:schemeClr val="tx1"/>
                </a:solidFill>
                <a:effectLst/>
                <a:latin typeface="Times New Roman" panose="02020603050405020304" pitchFamily="18" charset="0"/>
                <a:ea typeface="+mn-ea"/>
                <a:cs typeface="Times New Roman" panose="02020603050405020304" pitchFamily="18" charset="0"/>
              </a:rPr>
              <a:t>Cool drinking water must be on-site and easily accessible, so workers can drink about a cup of water every 15 minutes</a:t>
            </a:r>
            <a:r>
              <a:rPr lang="en-US" sz="1200" b="1" kern="1200" dirty="0" smtClean="0">
                <a:solidFill>
                  <a:schemeClr val="tx1"/>
                </a:solidFill>
                <a:effectLst/>
                <a:latin typeface="Times New Roman" panose="02020603050405020304" pitchFamily="18" charset="0"/>
                <a:ea typeface="+mn-ea"/>
                <a:cs typeface="Times New Roman" panose="02020603050405020304" pitchFamily="18" charset="0"/>
              </a:rPr>
              <a:t>.  Shade or an air-conditioned area must also be provided for resting and cooling down</a:t>
            </a:r>
            <a:r>
              <a:rPr lang="en-US" sz="1200" kern="1200" dirty="0" smtClean="0">
                <a:solidFill>
                  <a:schemeClr val="tx1"/>
                </a:solidFill>
                <a:effectLst/>
                <a:latin typeface="Times New Roman" panose="02020603050405020304" pitchFamily="18" charset="0"/>
                <a:ea typeface="+mn-ea"/>
                <a:cs typeface="Times New Roman" panose="02020603050405020304" pitchFamily="18" charset="0"/>
              </a:rPr>
              <a:t>.  Remember- </a:t>
            </a:r>
            <a:r>
              <a:rPr lang="en-US" sz="1200" b="1" kern="1200" dirty="0" err="1" smtClean="0">
                <a:solidFill>
                  <a:schemeClr val="tx1"/>
                </a:solidFill>
                <a:effectLst/>
                <a:latin typeface="Times New Roman" panose="02020603050405020304" pitchFamily="18" charset="0"/>
                <a:ea typeface="+mn-ea"/>
                <a:cs typeface="Times New Roman" panose="02020603050405020304" pitchFamily="18" charset="0"/>
              </a:rPr>
              <a:t>Water.Rest.Shade</a:t>
            </a:r>
            <a:r>
              <a:rPr lang="en-US" sz="1200" b="1" kern="1200" dirty="0" smtClean="0">
                <a:solidFill>
                  <a:schemeClr val="tx1"/>
                </a:solidFill>
                <a:effectLst/>
                <a:latin typeface="Times New Roman" panose="02020603050405020304" pitchFamily="18" charset="0"/>
                <a:ea typeface="+mn-ea"/>
                <a:cs typeface="Times New Roman" panose="02020603050405020304" pitchFamily="18" charset="0"/>
              </a:rPr>
              <a:t>! Workers should also wear a hat and light weight and light-colored clothing.  </a:t>
            </a:r>
            <a:endParaRPr lang="en-US" sz="1200" kern="1200" dirty="0" smtClean="0">
              <a:solidFill>
                <a:schemeClr val="tx1"/>
              </a:solidFill>
              <a:effectLst/>
              <a:latin typeface="Times New Roman" panose="02020603050405020304" pitchFamily="18" charset="0"/>
              <a:ea typeface="+mn-ea"/>
              <a:cs typeface="Times New Roman" panose="02020603050405020304" pitchFamily="18" charset="0"/>
            </a:endParaRPr>
          </a:p>
          <a:p>
            <a:pPr eaLnBrk="1" hangingPunct="1"/>
            <a:endParaRPr lang="en-US" sz="1200" baseline="0" dirty="0" smtClean="0">
              <a:latin typeface="Times New Roman" panose="02020603050405020304" pitchFamily="18" charset="0"/>
              <a:ea typeface="ＭＳ Ｐゴシック" pitchFamily="34" charset="-128"/>
              <a:cs typeface="Times New Roman" panose="02020603050405020304" pitchFamily="18" charset="0"/>
            </a:endParaRPr>
          </a:p>
          <a:p>
            <a:r>
              <a:rPr lang="en-US" sz="1200" dirty="0" smtClean="0">
                <a:latin typeface="Times New Roman" panose="02020603050405020304" pitchFamily="18" charset="0"/>
                <a:cs typeface="Times New Roman" panose="02020603050405020304" pitchFamily="18" charset="0"/>
              </a:rPr>
              <a:t>OSHA's key pieces of advice to prevent heat illness are: </a:t>
            </a:r>
          </a:p>
          <a:p>
            <a:pPr marL="628650" lvl="1" indent="-171450">
              <a:buFont typeface="Arial" panose="020B0604020202090204" pitchFamily="34" charset="0"/>
              <a:buChar char="•"/>
            </a:pPr>
            <a:r>
              <a:rPr lang="en-US" sz="1200" dirty="0" smtClean="0">
                <a:latin typeface="Times New Roman" panose="02020603050405020304" pitchFamily="18" charset="0"/>
                <a:cs typeface="Times New Roman" panose="02020603050405020304" pitchFamily="18" charset="0"/>
              </a:rPr>
              <a:t>Drink water every 15 minutes, even if you're not thirsty.</a:t>
            </a:r>
          </a:p>
          <a:p>
            <a:pPr marL="628650" lvl="1" indent="-171450">
              <a:buFont typeface="Arial" panose="020B0604020202090204" pitchFamily="34" charset="0"/>
              <a:buChar char="•"/>
            </a:pPr>
            <a:r>
              <a:rPr lang="en-US" sz="1200" dirty="0" smtClean="0">
                <a:latin typeface="Times New Roman" panose="02020603050405020304" pitchFamily="18" charset="0"/>
                <a:cs typeface="Times New Roman" panose="02020603050405020304" pitchFamily="18" charset="0"/>
              </a:rPr>
              <a:t>Rest in the shade to cool down.</a:t>
            </a:r>
          </a:p>
          <a:p>
            <a:pPr marL="628650" lvl="1" indent="-171450">
              <a:buFont typeface="Arial" panose="020B0604020202090204" pitchFamily="34" charset="0"/>
              <a:buChar char="•"/>
            </a:pPr>
            <a:r>
              <a:rPr lang="en-US" sz="1200" dirty="0" smtClean="0">
                <a:latin typeface="Times New Roman" panose="02020603050405020304" pitchFamily="18" charset="0"/>
                <a:cs typeface="Times New Roman" panose="02020603050405020304" pitchFamily="18" charset="0"/>
              </a:rPr>
              <a:t>Wear a hat and light-colored clothing.</a:t>
            </a:r>
          </a:p>
          <a:p>
            <a:pPr marL="628650" lvl="1" indent="-171450">
              <a:buFont typeface="Arial" panose="020B0604020202090204" pitchFamily="34" charset="0"/>
              <a:buChar char="•"/>
            </a:pPr>
            <a:r>
              <a:rPr lang="en-US" sz="1200" dirty="0" smtClean="0">
                <a:latin typeface="Times New Roman" panose="02020603050405020304" pitchFamily="18" charset="0"/>
                <a:cs typeface="Times New Roman" panose="02020603050405020304" pitchFamily="18" charset="0"/>
              </a:rPr>
              <a:t>Learn the signs of heat illness and what to do in an emergency.</a:t>
            </a:r>
          </a:p>
          <a:p>
            <a:pPr marL="628650" lvl="1" indent="-171450">
              <a:buFont typeface="Arial" panose="020B0604020202090204" pitchFamily="34" charset="0"/>
              <a:buChar char="•"/>
            </a:pPr>
            <a:r>
              <a:rPr lang="en-US" sz="1200" dirty="0" smtClean="0">
                <a:latin typeface="Times New Roman" panose="02020603050405020304" pitchFamily="18" charset="0"/>
                <a:cs typeface="Times New Roman" panose="02020603050405020304" pitchFamily="18" charset="0"/>
              </a:rPr>
              <a:t>Keep an eye on fellow workers.</a:t>
            </a:r>
          </a:p>
          <a:p>
            <a:pPr marL="628650" lvl="1" indent="-171450">
              <a:buFont typeface="Arial" panose="020B0604020202090204" pitchFamily="34" charset="0"/>
              <a:buChar char="•"/>
            </a:pPr>
            <a:r>
              <a:rPr lang="en-US" sz="1200" dirty="0" smtClean="0">
                <a:latin typeface="Times New Roman" panose="02020603050405020304" pitchFamily="18" charset="0"/>
                <a:cs typeface="Times New Roman" panose="02020603050405020304" pitchFamily="18" charset="0"/>
              </a:rPr>
              <a:t>“Easy does it” </a:t>
            </a:r>
            <a:r>
              <a:rPr lang="en-US" sz="1200" smtClean="0">
                <a:latin typeface="Times New Roman" panose="02020603050405020304" pitchFamily="18" charset="0"/>
                <a:cs typeface="Times New Roman" panose="02020603050405020304" pitchFamily="18" charset="0"/>
              </a:rPr>
              <a:t>on the </a:t>
            </a:r>
            <a:r>
              <a:rPr lang="en-US" sz="1200" dirty="0" smtClean="0">
                <a:latin typeface="Times New Roman" panose="02020603050405020304" pitchFamily="18" charset="0"/>
                <a:cs typeface="Times New Roman" panose="02020603050405020304" pitchFamily="18" charset="0"/>
              </a:rPr>
              <a:t>first few days of work to get used to it and acclimatize. </a:t>
            </a:r>
          </a:p>
          <a:p>
            <a:pPr eaLnBrk="1" hangingPunct="1"/>
            <a:endParaRPr lang="en-US" sz="1200" dirty="0" smtClean="0">
              <a:latin typeface="Times New Roman" panose="02020603050405020304" pitchFamily="18" charset="0"/>
              <a:ea typeface="ＭＳ Ｐゴシック" pitchFamily="34" charset="-128"/>
              <a:cs typeface="Times New Roman" panose="02020603050405020304" pitchFamily="18" charset="0"/>
            </a:endParaRPr>
          </a:p>
          <a:p>
            <a:r>
              <a:rPr lang="en-US" sz="1200" dirty="0" smtClean="0">
                <a:latin typeface="Times New Roman" panose="02020603050405020304" pitchFamily="18" charset="0"/>
                <a:cs typeface="Times New Roman" panose="02020603050405020304" pitchFamily="18" charset="0"/>
              </a:rPr>
              <a:t/>
            </a:r>
            <a:br>
              <a:rPr lang="en-US" sz="1200" dirty="0" smtClean="0">
                <a:latin typeface="Times New Roman" panose="02020603050405020304" pitchFamily="18" charset="0"/>
                <a:cs typeface="Times New Roman" panose="02020603050405020304" pitchFamily="18" charset="0"/>
              </a:rPr>
            </a:br>
            <a:endParaRPr lang="en-US" sz="1200" dirty="0" smtClean="0">
              <a:latin typeface="Times New Roman" panose="02020603050405020304" pitchFamily="18" charset="0"/>
              <a:ea typeface="ＭＳ Ｐゴシック" pitchFamily="34" charset="-128"/>
              <a:cs typeface="Times New Roman" panose="02020603050405020304" pitchFamily="18" charset="0"/>
            </a:endParaRPr>
          </a:p>
          <a:p>
            <a:pPr eaLnBrk="1" hangingPunct="1"/>
            <a:endParaRPr lang="en-US" sz="1200" dirty="0">
              <a:latin typeface="Times New Roman" panose="02020603050405020304" pitchFamily="18" charset="0"/>
              <a:ea typeface="ＭＳ Ｐゴシック" pitchFamily="34" charset="-128"/>
              <a:cs typeface="Times New Roman" panose="02020603050405020304" pitchFamily="18" charset="0"/>
            </a:endParaRPr>
          </a:p>
        </p:txBody>
      </p:sp>
      <p:sp>
        <p:nvSpPr>
          <p:cNvPr id="2" name="Date Placeholder 1"/>
          <p:cNvSpPr>
            <a:spLocks noGrp="1"/>
          </p:cNvSpPr>
          <p:nvPr>
            <p:ph type="dt" idx="10"/>
          </p:nvPr>
        </p:nvSpPr>
        <p:spPr/>
        <p:txBody>
          <a:bodyPr/>
          <a:lstStyle/>
          <a:p>
            <a:fld id="{B788AFC0-F6A7-4F07-A0BD-FF32CD9B5E1B}" type="datetime1">
              <a:rPr lang="en-US" smtClean="0"/>
              <a:t>6/25/2015</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hdr" sz="quarter"/>
          </p:nvPr>
        </p:nvSpPr>
        <p:spPr/>
        <p:txBody>
          <a:bodyPr/>
          <a:lstStyle>
            <a:lvl1pPr eaLnBrk="0" hangingPunct="0">
              <a:defRPr sz="3200">
                <a:solidFill>
                  <a:schemeClr val="tx1"/>
                </a:solidFill>
                <a:latin typeface="Arial" charset="0"/>
              </a:defRPr>
            </a:lvl1pPr>
            <a:lvl2pPr marL="742950" indent="-285750" eaLnBrk="0" hangingPunct="0">
              <a:defRPr sz="3200">
                <a:solidFill>
                  <a:schemeClr val="tx1"/>
                </a:solidFill>
                <a:latin typeface="Arial" charset="0"/>
              </a:defRPr>
            </a:lvl2pPr>
            <a:lvl3pPr marL="1143000" indent="-228600" eaLnBrk="0" hangingPunct="0">
              <a:defRPr sz="3200">
                <a:solidFill>
                  <a:schemeClr val="tx1"/>
                </a:solidFill>
                <a:latin typeface="Arial" charset="0"/>
              </a:defRPr>
            </a:lvl3pPr>
            <a:lvl4pPr marL="1600200" indent="-228600" eaLnBrk="0" hangingPunct="0">
              <a:defRPr sz="3200">
                <a:solidFill>
                  <a:schemeClr val="tx1"/>
                </a:solidFill>
                <a:latin typeface="Arial" charset="0"/>
              </a:defRPr>
            </a:lvl4pPr>
            <a:lvl5pPr marL="2057400" indent="-228600" eaLnBrk="0" hangingPunct="0">
              <a:defRPr sz="3200">
                <a:solidFill>
                  <a:schemeClr val="tx1"/>
                </a:solidFill>
                <a:latin typeface="Arial" charset="0"/>
              </a:defRPr>
            </a:lvl5pPr>
            <a:lvl6pPr marL="2514600" indent="-228600" eaLnBrk="0" fontAlgn="base" hangingPunct="0">
              <a:spcBef>
                <a:spcPct val="0"/>
              </a:spcBef>
              <a:spcAft>
                <a:spcPct val="0"/>
              </a:spcAft>
              <a:defRPr sz="3200">
                <a:solidFill>
                  <a:schemeClr val="tx1"/>
                </a:solidFill>
                <a:latin typeface="Arial" charset="0"/>
              </a:defRPr>
            </a:lvl6pPr>
            <a:lvl7pPr marL="2971800" indent="-228600" eaLnBrk="0" fontAlgn="base" hangingPunct="0">
              <a:spcBef>
                <a:spcPct val="0"/>
              </a:spcBef>
              <a:spcAft>
                <a:spcPct val="0"/>
              </a:spcAft>
              <a:defRPr sz="3200">
                <a:solidFill>
                  <a:schemeClr val="tx1"/>
                </a:solidFill>
                <a:latin typeface="Arial" charset="0"/>
              </a:defRPr>
            </a:lvl7pPr>
            <a:lvl8pPr marL="3429000" indent="-228600" eaLnBrk="0" fontAlgn="base" hangingPunct="0">
              <a:spcBef>
                <a:spcPct val="0"/>
              </a:spcBef>
              <a:spcAft>
                <a:spcPct val="0"/>
              </a:spcAft>
              <a:defRPr sz="3200">
                <a:solidFill>
                  <a:schemeClr val="tx1"/>
                </a:solidFill>
                <a:latin typeface="Arial" charset="0"/>
              </a:defRPr>
            </a:lvl8pPr>
            <a:lvl9pPr marL="3886200" indent="-228600" eaLnBrk="0" fontAlgn="base" hangingPunct="0">
              <a:spcBef>
                <a:spcPct val="0"/>
              </a:spcBef>
              <a:spcAft>
                <a:spcPct val="0"/>
              </a:spcAft>
              <a:defRPr sz="3200">
                <a:solidFill>
                  <a:schemeClr val="tx1"/>
                </a:solidFill>
                <a:latin typeface="Arial" charset="0"/>
              </a:defRPr>
            </a:lvl9pPr>
          </a:lstStyle>
          <a:p>
            <a:pPr eaLnBrk="1" hangingPunct="1">
              <a:defRPr/>
            </a:pPr>
            <a:r>
              <a:rPr lang="en-US" sz="1200" smtClean="0"/>
              <a:t>OSHA Heat Illness Prevention Presentation 2013</a:t>
            </a:r>
            <a:endParaRPr lang="en-US" sz="1200" dirty="0" smtClean="0"/>
          </a:p>
        </p:txBody>
      </p:sp>
      <p:sp>
        <p:nvSpPr>
          <p:cNvPr id="38915" name="Rectangle 7"/>
          <p:cNvSpPr>
            <a:spLocks noGrp="1" noChangeArrowheads="1"/>
          </p:cNvSpPr>
          <p:nvPr>
            <p:ph type="sldNum" sz="quarter" idx="5"/>
          </p:nvPr>
        </p:nvSpPr>
        <p:spPr/>
        <p:txBody>
          <a:bodyPr/>
          <a:lstStyle>
            <a:lvl1pPr eaLnBrk="0" hangingPunct="0">
              <a:defRPr sz="3200">
                <a:solidFill>
                  <a:schemeClr val="tx1"/>
                </a:solidFill>
                <a:latin typeface="Arial" charset="0"/>
              </a:defRPr>
            </a:lvl1pPr>
            <a:lvl2pPr marL="742950" indent="-285750" eaLnBrk="0" hangingPunct="0">
              <a:defRPr sz="3200">
                <a:solidFill>
                  <a:schemeClr val="tx1"/>
                </a:solidFill>
                <a:latin typeface="Arial" charset="0"/>
              </a:defRPr>
            </a:lvl2pPr>
            <a:lvl3pPr marL="1143000" indent="-228600" eaLnBrk="0" hangingPunct="0">
              <a:defRPr sz="3200">
                <a:solidFill>
                  <a:schemeClr val="tx1"/>
                </a:solidFill>
                <a:latin typeface="Arial" charset="0"/>
              </a:defRPr>
            </a:lvl3pPr>
            <a:lvl4pPr marL="1600200" indent="-228600" eaLnBrk="0" hangingPunct="0">
              <a:defRPr sz="3200">
                <a:solidFill>
                  <a:schemeClr val="tx1"/>
                </a:solidFill>
                <a:latin typeface="Arial" charset="0"/>
              </a:defRPr>
            </a:lvl4pPr>
            <a:lvl5pPr marL="2057400" indent="-228600" eaLnBrk="0" hangingPunct="0">
              <a:defRPr sz="3200">
                <a:solidFill>
                  <a:schemeClr val="tx1"/>
                </a:solidFill>
                <a:latin typeface="Arial" charset="0"/>
              </a:defRPr>
            </a:lvl5pPr>
            <a:lvl6pPr marL="2514600" indent="-228600" eaLnBrk="0" fontAlgn="base" hangingPunct="0">
              <a:spcBef>
                <a:spcPct val="0"/>
              </a:spcBef>
              <a:spcAft>
                <a:spcPct val="0"/>
              </a:spcAft>
              <a:defRPr sz="3200">
                <a:solidFill>
                  <a:schemeClr val="tx1"/>
                </a:solidFill>
                <a:latin typeface="Arial" charset="0"/>
              </a:defRPr>
            </a:lvl6pPr>
            <a:lvl7pPr marL="2971800" indent="-228600" eaLnBrk="0" fontAlgn="base" hangingPunct="0">
              <a:spcBef>
                <a:spcPct val="0"/>
              </a:spcBef>
              <a:spcAft>
                <a:spcPct val="0"/>
              </a:spcAft>
              <a:defRPr sz="3200">
                <a:solidFill>
                  <a:schemeClr val="tx1"/>
                </a:solidFill>
                <a:latin typeface="Arial" charset="0"/>
              </a:defRPr>
            </a:lvl7pPr>
            <a:lvl8pPr marL="3429000" indent="-228600" eaLnBrk="0" fontAlgn="base" hangingPunct="0">
              <a:spcBef>
                <a:spcPct val="0"/>
              </a:spcBef>
              <a:spcAft>
                <a:spcPct val="0"/>
              </a:spcAft>
              <a:defRPr sz="3200">
                <a:solidFill>
                  <a:schemeClr val="tx1"/>
                </a:solidFill>
                <a:latin typeface="Arial" charset="0"/>
              </a:defRPr>
            </a:lvl8pPr>
            <a:lvl9pPr marL="3886200" indent="-228600" eaLnBrk="0" fontAlgn="base" hangingPunct="0">
              <a:spcBef>
                <a:spcPct val="0"/>
              </a:spcBef>
              <a:spcAft>
                <a:spcPct val="0"/>
              </a:spcAft>
              <a:defRPr sz="3200">
                <a:solidFill>
                  <a:schemeClr val="tx1"/>
                </a:solidFill>
                <a:latin typeface="Arial" charset="0"/>
              </a:defRPr>
            </a:lvl9pPr>
          </a:lstStyle>
          <a:p>
            <a:pPr eaLnBrk="1" hangingPunct="1">
              <a:defRPr/>
            </a:pPr>
            <a:fld id="{AF573945-7CB5-4D7C-95F5-B84D9F4AE09A}" type="slidenum">
              <a:rPr lang="en-US" sz="1200" smtClean="0"/>
              <a:pPr eaLnBrk="1" hangingPunct="1">
                <a:defRPr/>
              </a:pPr>
              <a:t>9</a:t>
            </a:fld>
            <a:endParaRPr lang="en-US" sz="1200" smtClean="0"/>
          </a:p>
        </p:txBody>
      </p:sp>
      <p:sp>
        <p:nvSpPr>
          <p:cNvPr id="41988" name="Rectangle 2"/>
          <p:cNvSpPr>
            <a:spLocks noGrp="1" noRot="1" noChangeAspect="1" noChangeArrowheads="1" noTextEdit="1"/>
          </p:cNvSpPr>
          <p:nvPr>
            <p:ph type="sldImg"/>
          </p:nvPr>
        </p:nvSpPr>
        <p:spPr>
          <a:ln/>
        </p:spPr>
      </p:sp>
      <p:sp>
        <p:nvSpPr>
          <p:cNvPr id="41989" name="Rectangle 3"/>
          <p:cNvSpPr>
            <a:spLocks noGrp="1" noChangeArrowheads="1"/>
          </p:cNvSpPr>
          <p:nvPr>
            <p:ph type="body" idx="1"/>
          </p:nvPr>
        </p:nvSpPr>
        <p:spPr>
          <a:noFill/>
        </p:spPr>
        <p:txBody>
          <a:bodyPr/>
          <a:lstStyle/>
          <a:p>
            <a:pPr marL="171450" indent="-171450" eaLnBrk="1" hangingPunct="1">
              <a:buFont typeface="Arial" panose="020B0604020202020204" pitchFamily="34" charset="0"/>
              <a:buChar char="•"/>
              <a:defRPr/>
            </a:pPr>
            <a:r>
              <a:rPr lang="en-US" sz="1200" dirty="0" smtClean="0"/>
              <a:t>Here are some steps to prevent heat illness that the employer should use to avoid heat illness and death in workers.</a:t>
            </a:r>
          </a:p>
          <a:p>
            <a:pPr marL="171450" indent="-171450" eaLnBrk="1" hangingPunct="1">
              <a:buFont typeface="Arial" panose="020B0604020202020204" pitchFamily="34" charset="0"/>
              <a:buChar char="•"/>
              <a:defRPr/>
            </a:pPr>
            <a:r>
              <a:rPr lang="en-US" sz="1200" dirty="0" smtClean="0"/>
              <a:t>Planning is important to prevent illness and death!</a:t>
            </a:r>
          </a:p>
          <a:p>
            <a:pPr marL="171450" indent="-171450" eaLnBrk="1" hangingPunct="1">
              <a:buFont typeface="Arial" panose="020B0604020202020204" pitchFamily="34" charset="0"/>
              <a:buChar char="•"/>
              <a:defRPr/>
            </a:pPr>
            <a:endParaRPr lang="en-US" sz="1200" dirty="0" smtClean="0"/>
          </a:p>
          <a:p>
            <a:pPr marL="171450" indent="-171450">
              <a:buFont typeface="Arial" panose="020B0604020202020204" pitchFamily="34" charset="0"/>
              <a:buChar char="•"/>
            </a:pPr>
            <a:r>
              <a:rPr lang="en-US" sz="1200" dirty="0" smtClean="0">
                <a:latin typeface="Times New Roman" panose="02020603050405020304" pitchFamily="18" charset="0"/>
                <a:cs typeface="Times New Roman" panose="02020603050405020304" pitchFamily="18" charset="0"/>
              </a:rPr>
              <a:t>Employers should establish a complete heat illness prevention program to prevent heat illness. </a:t>
            </a:r>
          </a:p>
          <a:p>
            <a:pPr marL="171450" indent="-171450">
              <a:buFont typeface="Arial" panose="020B0604020202020204" pitchFamily="34" charset="0"/>
              <a:buChar char="•"/>
            </a:pPr>
            <a:r>
              <a:rPr lang="en-US" sz="1200" dirty="0" smtClean="0">
                <a:latin typeface="Times New Roman" panose="02020603050405020304" pitchFamily="18" charset="0"/>
                <a:cs typeface="Times New Roman" panose="02020603050405020304" pitchFamily="18" charset="0"/>
              </a:rPr>
              <a:t>This includes elements such as: </a:t>
            </a:r>
            <a:endParaRPr lang="en-US" sz="1200" b="0" i="0" u="none" strike="noStrike" kern="1200" baseline="0" dirty="0" smtClean="0">
              <a:solidFill>
                <a:schemeClr val="tx1"/>
              </a:solidFill>
              <a:latin typeface="Times New Roman" panose="02020603050405020304" pitchFamily="18" charset="0"/>
              <a:ea typeface="+mn-ea"/>
              <a:cs typeface="Times New Roman" panose="02020603050405020304" pitchFamily="18" charset="0"/>
            </a:endParaRPr>
          </a:p>
          <a:p>
            <a:r>
              <a:rPr lang="en-US" sz="1200" b="0" i="0" u="none" strike="noStrike" kern="1200" baseline="0" dirty="0" smtClean="0">
                <a:solidFill>
                  <a:schemeClr val="tx1"/>
                </a:solidFill>
                <a:latin typeface="Times New Roman" panose="02020603050405020304" pitchFamily="18" charset="0"/>
                <a:ea typeface="+mn-ea"/>
                <a:cs typeface="Times New Roman" panose="02020603050405020304" pitchFamily="18" charset="0"/>
              </a:rPr>
              <a:t> </a:t>
            </a:r>
          </a:p>
          <a:p>
            <a:pPr marL="628650" lvl="1" indent="-171450">
              <a:buFont typeface="Arial" panose="020B0604020202020204" pitchFamily="34" charset="0"/>
              <a:buChar char="•"/>
            </a:pPr>
            <a:r>
              <a:rPr lang="en-US" sz="1200" b="0" i="0" u="none" strike="noStrike" kern="1200" baseline="0" dirty="0" smtClean="0">
                <a:solidFill>
                  <a:schemeClr val="tx1"/>
                </a:solidFill>
                <a:latin typeface="Times New Roman" panose="02020603050405020304" pitchFamily="18" charset="0"/>
                <a:ea typeface="+mn-ea"/>
                <a:cs typeface="Times New Roman" panose="02020603050405020304" pitchFamily="18" charset="0"/>
              </a:rPr>
              <a:t>A Person Designated to Oversee the Heat Illness Prevention Program</a:t>
            </a:r>
          </a:p>
          <a:p>
            <a:pPr marL="628650" lvl="1" indent="-171450">
              <a:buFont typeface="Arial" panose="020B0604020202020204" pitchFamily="34" charset="0"/>
              <a:buChar char="•"/>
            </a:pPr>
            <a:r>
              <a:rPr lang="en-US" sz="1200" b="0" i="0" u="none" strike="noStrike" kern="1200" baseline="0" dirty="0" smtClean="0">
                <a:solidFill>
                  <a:schemeClr val="tx1"/>
                </a:solidFill>
                <a:latin typeface="Times New Roman" panose="02020603050405020304" pitchFamily="18" charset="0"/>
                <a:ea typeface="+mn-ea"/>
                <a:cs typeface="Times New Roman" panose="02020603050405020304" pitchFamily="18" charset="0"/>
              </a:rPr>
              <a:t>Hazard Identification</a:t>
            </a:r>
          </a:p>
          <a:p>
            <a:pPr marL="628650" lvl="1" indent="-171450">
              <a:buFont typeface="Arial" panose="020B0604020202020204" pitchFamily="34" charset="0"/>
              <a:buChar char="•"/>
            </a:pPr>
            <a:r>
              <a:rPr lang="en-US" sz="1200" b="0" i="0" u="none" strike="noStrike" kern="1200" baseline="0" dirty="0" smtClean="0">
                <a:solidFill>
                  <a:schemeClr val="tx1"/>
                </a:solidFill>
                <a:latin typeface="Times New Roman" panose="02020603050405020304" pitchFamily="18" charset="0"/>
                <a:ea typeface="+mn-ea"/>
                <a:cs typeface="Times New Roman" panose="02020603050405020304" pitchFamily="18" charset="0"/>
              </a:rPr>
              <a:t>Water. Rest. Shade Message</a:t>
            </a:r>
          </a:p>
          <a:p>
            <a:pPr marL="628650" lvl="1" indent="-171450">
              <a:buFont typeface="Arial" panose="020B0604020202020204" pitchFamily="34" charset="0"/>
              <a:buChar char="•"/>
            </a:pPr>
            <a:r>
              <a:rPr lang="en-US" sz="1200" b="0" i="0" u="none" strike="noStrike" kern="1200" baseline="0" dirty="0" smtClean="0">
                <a:solidFill>
                  <a:schemeClr val="tx1"/>
                </a:solidFill>
                <a:latin typeface="Times New Roman" panose="02020603050405020304" pitchFamily="18" charset="0"/>
                <a:ea typeface="+mn-ea"/>
                <a:cs typeface="Times New Roman" panose="02020603050405020304" pitchFamily="18" charset="0"/>
              </a:rPr>
              <a:t>Acclimatization</a:t>
            </a:r>
          </a:p>
          <a:p>
            <a:pPr marL="628650" lvl="1" indent="-171450">
              <a:buFont typeface="Arial" panose="020B0604020202020204" pitchFamily="34" charset="0"/>
              <a:buChar char="•"/>
            </a:pPr>
            <a:r>
              <a:rPr lang="en-US" sz="1200" b="0" i="0" u="none" strike="noStrike" kern="1200" baseline="0" dirty="0" smtClean="0">
                <a:solidFill>
                  <a:schemeClr val="tx1"/>
                </a:solidFill>
                <a:latin typeface="Times New Roman" panose="02020603050405020304" pitchFamily="18" charset="0"/>
                <a:ea typeface="+mn-ea"/>
                <a:cs typeface="Times New Roman" panose="02020603050405020304" pitchFamily="18" charset="0"/>
              </a:rPr>
              <a:t>Modified Work Schedules</a:t>
            </a:r>
          </a:p>
          <a:p>
            <a:pPr marL="628650" lvl="1" indent="-171450">
              <a:buFont typeface="Arial" panose="020B0604020202020204" pitchFamily="34" charset="0"/>
              <a:buChar char="•"/>
            </a:pPr>
            <a:r>
              <a:rPr lang="en-US" sz="1200" b="0" i="0" u="none" strike="noStrike" kern="1200" baseline="0" dirty="0" smtClean="0">
                <a:solidFill>
                  <a:schemeClr val="tx1"/>
                </a:solidFill>
                <a:latin typeface="Times New Roman" panose="02020603050405020304" pitchFamily="18" charset="0"/>
                <a:ea typeface="+mn-ea"/>
                <a:cs typeface="Times New Roman" panose="02020603050405020304" pitchFamily="18" charset="0"/>
              </a:rPr>
              <a:t>Training</a:t>
            </a:r>
          </a:p>
          <a:p>
            <a:pPr marL="628650" lvl="1" indent="-171450">
              <a:buFont typeface="Arial" panose="020B0604020202020204" pitchFamily="34" charset="0"/>
              <a:buChar char="•"/>
            </a:pPr>
            <a:r>
              <a:rPr lang="en-US" sz="1200" b="0" i="0" u="none" strike="noStrike" kern="1200" baseline="0" dirty="0" smtClean="0">
                <a:solidFill>
                  <a:schemeClr val="tx1"/>
                </a:solidFill>
                <a:latin typeface="Times New Roman" panose="02020603050405020304" pitchFamily="18" charset="0"/>
                <a:ea typeface="+mn-ea"/>
                <a:cs typeface="Times New Roman" panose="02020603050405020304" pitchFamily="18" charset="0"/>
              </a:rPr>
              <a:t>Monitoring for Signs and Symptoms</a:t>
            </a:r>
          </a:p>
          <a:p>
            <a:pPr marL="628650" lvl="1" indent="-171450">
              <a:buFont typeface="Arial" panose="020B0604020202020204" pitchFamily="34" charset="0"/>
              <a:buChar char="•"/>
            </a:pPr>
            <a:r>
              <a:rPr lang="en-US" sz="1200" b="0" i="0" u="none" strike="noStrike" kern="1200" baseline="0" dirty="0" smtClean="0">
                <a:solidFill>
                  <a:schemeClr val="tx1"/>
                </a:solidFill>
                <a:latin typeface="Times New Roman" panose="02020603050405020304" pitchFamily="18" charset="0"/>
                <a:ea typeface="+mn-ea"/>
                <a:cs typeface="Times New Roman" panose="02020603050405020304" pitchFamily="18" charset="0"/>
              </a:rPr>
              <a:t>Emergency Planning and Response</a:t>
            </a:r>
          </a:p>
          <a:p>
            <a:pPr lvl="1"/>
            <a:endParaRPr lang="en-US" sz="1200" dirty="0" smtClean="0">
              <a:latin typeface="Times New Roman" panose="02020603050405020304" pitchFamily="18" charset="0"/>
              <a:cs typeface="Times New Roman" panose="02020603050405020304" pitchFamily="18" charset="0"/>
            </a:endParaRPr>
          </a:p>
          <a:p>
            <a:r>
              <a:rPr lang="en-US" sz="1200" i="1" dirty="0" smtClean="0">
                <a:latin typeface="Times New Roman" panose="02020603050405020304" pitchFamily="18" charset="0"/>
                <a:cs typeface="Times New Roman" panose="02020603050405020304" pitchFamily="18" charset="0"/>
              </a:rPr>
              <a:t>Note:</a:t>
            </a:r>
            <a:r>
              <a:rPr lang="en-US" sz="1200" i="1" baseline="0" dirty="0" smtClean="0">
                <a:latin typeface="Times New Roman" panose="02020603050405020304" pitchFamily="18" charset="0"/>
                <a:cs typeface="Times New Roman" panose="02020603050405020304" pitchFamily="18" charset="0"/>
              </a:rPr>
              <a:t> Below is a detailed description of each element. </a:t>
            </a:r>
            <a:endParaRPr lang="en-US" sz="1200" i="1" dirty="0" smtClean="0">
              <a:latin typeface="Times New Roman" panose="02020603050405020304" pitchFamily="18" charset="0"/>
              <a:cs typeface="Times New Roman" panose="02020603050405020304" pitchFamily="18" charset="0"/>
            </a:endParaRPr>
          </a:p>
          <a:p>
            <a:endParaRPr lang="en-US" sz="1200" dirty="0" smtClean="0">
              <a:latin typeface="Times New Roman" panose="02020603050405020304" pitchFamily="18" charset="0"/>
              <a:cs typeface="Times New Roman" panose="02020603050405020304" pitchFamily="18" charset="0"/>
            </a:endParaRPr>
          </a:p>
          <a:p>
            <a:pPr marL="857250" lvl="1" indent="-457200" eaLnBrk="1" hangingPunct="1">
              <a:buFont typeface="Arial" pitchFamily="34" charset="0"/>
              <a:buChar char="•"/>
            </a:pPr>
            <a:r>
              <a:rPr lang="en-US" sz="1200" dirty="0" smtClean="0">
                <a:latin typeface="Times New Roman" panose="02020603050405020304" pitchFamily="18" charset="0"/>
                <a:cs typeface="Times New Roman" panose="02020603050405020304" pitchFamily="18" charset="0"/>
              </a:rPr>
              <a:t>Hazard Identification</a:t>
            </a:r>
          </a:p>
          <a:p>
            <a:pPr marL="1314450" marR="0" lvl="2" indent="-457200" algn="l" defTabSz="914400" rtl="0" eaLnBrk="1" fontAlgn="base" latinLnBrk="0" hangingPunct="1">
              <a:lnSpc>
                <a:spcPct val="100000"/>
              </a:lnSpc>
              <a:spcBef>
                <a:spcPct val="30000"/>
              </a:spcBef>
              <a:spcAft>
                <a:spcPct val="0"/>
              </a:spcAft>
              <a:buClrTx/>
              <a:buSzTx/>
              <a:buFont typeface="Arial" pitchFamily="34" charset="0"/>
              <a:buChar char="•"/>
              <a:tabLst/>
              <a:defRPr/>
            </a:pPr>
            <a:r>
              <a:rPr lang="en-US" sz="1200" kern="1200" dirty="0" smtClean="0">
                <a:solidFill>
                  <a:schemeClr val="tx1"/>
                </a:solidFill>
                <a:effectLst/>
                <a:latin typeface="Times New Roman" panose="02020603050405020304" pitchFamily="18" charset="0"/>
                <a:ea typeface="+mn-ea"/>
                <a:cs typeface="Times New Roman" panose="02020603050405020304" pitchFamily="18" charset="0"/>
              </a:rPr>
              <a:t>Hazard identification is recognizing the hazard and tracking the risk of heat illness due to high temperature, humidity, sun exposure, and/or physiological monitoring.</a:t>
            </a:r>
          </a:p>
          <a:p>
            <a:pPr marL="1314450" marR="0" lvl="2" indent="-457200" algn="l" defTabSz="914400" rtl="0" eaLnBrk="1" fontAlgn="base" latinLnBrk="0" hangingPunct="1">
              <a:lnSpc>
                <a:spcPct val="100000"/>
              </a:lnSpc>
              <a:spcBef>
                <a:spcPct val="30000"/>
              </a:spcBef>
              <a:spcAft>
                <a:spcPct val="0"/>
              </a:spcAft>
              <a:buClrTx/>
              <a:buSzTx/>
              <a:buFont typeface="Arial" pitchFamily="34" charset="0"/>
              <a:buChar char="•"/>
              <a:tabLst/>
              <a:defRPr/>
            </a:pPr>
            <a:r>
              <a:rPr lang="en-US" sz="1200" kern="1200" dirty="0" smtClean="0">
                <a:solidFill>
                  <a:schemeClr val="tx1"/>
                </a:solidFill>
                <a:effectLst/>
                <a:latin typeface="Times New Roman" panose="02020603050405020304" pitchFamily="18" charset="0"/>
                <a:ea typeface="+mn-ea"/>
                <a:cs typeface="Times New Roman" panose="02020603050405020304" pitchFamily="18" charset="0"/>
              </a:rPr>
              <a:t>Can use Wet bulb globe temperature (WBGT) thermometer,</a:t>
            </a:r>
            <a:r>
              <a:rPr lang="en-US" sz="1200" kern="1200" baseline="0" dirty="0" smtClean="0">
                <a:solidFill>
                  <a:schemeClr val="tx1"/>
                </a:solidFill>
                <a:effectLst/>
                <a:latin typeface="Times New Roman" panose="02020603050405020304" pitchFamily="18" charset="0"/>
                <a:ea typeface="+mn-ea"/>
                <a:cs typeface="Times New Roman" panose="02020603050405020304" pitchFamily="18" charset="0"/>
              </a:rPr>
              <a:t> NOAA heat index, OSHA heat smartphone app</a:t>
            </a:r>
            <a:endParaRPr lang="en-US" sz="1200" dirty="0" smtClean="0">
              <a:latin typeface="Times New Roman" panose="02020603050405020304" pitchFamily="18" charset="0"/>
              <a:cs typeface="Times New Roman" panose="02020603050405020304" pitchFamily="18" charset="0"/>
            </a:endParaRPr>
          </a:p>
          <a:p>
            <a:pPr marL="857250" lvl="1" indent="-457200" eaLnBrk="1" hangingPunct="1">
              <a:buFont typeface="Arial" pitchFamily="34" charset="0"/>
              <a:buChar char="•"/>
            </a:pPr>
            <a:r>
              <a:rPr lang="en-US" sz="1200" dirty="0" err="1" smtClean="0">
                <a:latin typeface="Times New Roman" panose="02020603050405020304" pitchFamily="18" charset="0"/>
                <a:cs typeface="Times New Roman" panose="02020603050405020304" pitchFamily="18" charset="0"/>
              </a:rPr>
              <a:t>Water.Rest.Shade</a:t>
            </a:r>
            <a:r>
              <a:rPr lang="en-US" sz="1200" dirty="0" smtClean="0">
                <a:latin typeface="Times New Roman" panose="02020603050405020304" pitchFamily="18" charset="0"/>
                <a:cs typeface="Times New Roman" panose="02020603050405020304" pitchFamily="18" charset="0"/>
              </a:rPr>
              <a:t> </a:t>
            </a:r>
          </a:p>
          <a:p>
            <a:pPr marL="1314450" lvl="2" indent="-457200" eaLnBrk="1" hangingPunct="1">
              <a:buFont typeface="Arial" pitchFamily="34" charset="0"/>
              <a:buChar char="•"/>
            </a:pPr>
            <a:r>
              <a:rPr lang="en-US" sz="1200" dirty="0" smtClean="0">
                <a:latin typeface="Times New Roman" panose="02020603050405020304" pitchFamily="18" charset="0"/>
                <a:cs typeface="Times New Roman" panose="02020603050405020304" pitchFamily="18" charset="0"/>
              </a:rPr>
              <a:t>Ensure cool drinking water is available and easily</a:t>
            </a:r>
            <a:r>
              <a:rPr lang="en-US" sz="1200" baseline="0" dirty="0" smtClean="0">
                <a:latin typeface="Times New Roman" panose="02020603050405020304" pitchFamily="18" charset="0"/>
                <a:cs typeface="Times New Roman" panose="02020603050405020304" pitchFamily="18" charset="0"/>
              </a:rPr>
              <a:t> accessible, 1 cup every 15 minutes, and provide shade and/or air conditioned area for resting and cooling down. </a:t>
            </a:r>
          </a:p>
          <a:p>
            <a:pPr marL="1314450" lvl="2" indent="-457200" eaLnBrk="1" hangingPunct="1">
              <a:buFont typeface="Arial" pitchFamily="34" charset="0"/>
              <a:buChar char="•"/>
            </a:pPr>
            <a:r>
              <a:rPr lang="en-US" sz="1200" baseline="0" dirty="0" smtClean="0">
                <a:latin typeface="Times New Roman" panose="02020603050405020304" pitchFamily="18" charset="0"/>
                <a:cs typeface="Times New Roman" panose="02020603050405020304" pitchFamily="18" charset="0"/>
              </a:rPr>
              <a:t>Remember that direct sunlight can add up to 15 degrees to the heat index, sometimes increasing the risk level by one to two categories and making it necessary to take additional precautions.</a:t>
            </a:r>
            <a:endParaRPr lang="en-US" sz="1200" dirty="0" smtClean="0">
              <a:latin typeface="Times New Roman" panose="02020603050405020304" pitchFamily="18" charset="0"/>
              <a:cs typeface="Times New Roman" panose="02020603050405020304" pitchFamily="18" charset="0"/>
            </a:endParaRPr>
          </a:p>
          <a:p>
            <a:pPr marL="857250" lvl="1" indent="-457200" eaLnBrk="1" hangingPunct="1">
              <a:buFont typeface="Arial" pitchFamily="34" charset="0"/>
              <a:buChar char="•"/>
            </a:pPr>
            <a:r>
              <a:rPr lang="en-US" sz="1200" dirty="0" smtClean="0">
                <a:latin typeface="Times New Roman" panose="02020603050405020304" pitchFamily="18" charset="0"/>
                <a:cs typeface="Times New Roman" panose="02020603050405020304" pitchFamily="18" charset="0"/>
              </a:rPr>
              <a:t>Acclimatization</a:t>
            </a:r>
          </a:p>
          <a:p>
            <a:pPr marL="1314450" lvl="2" indent="-457200" eaLnBrk="1" hangingPunct="1">
              <a:buFont typeface="Arial" pitchFamily="34" charset="0"/>
              <a:buChar char="•"/>
            </a:pPr>
            <a:r>
              <a:rPr lang="en-US" sz="1200" dirty="0" smtClean="0">
                <a:latin typeface="Times New Roman" panose="02020603050405020304" pitchFamily="18" charset="0"/>
                <a:cs typeface="Times New Roman" panose="02020603050405020304" pitchFamily="18" charset="0"/>
              </a:rPr>
              <a:t>Create a schedule for</a:t>
            </a:r>
            <a:r>
              <a:rPr lang="en-US" sz="1200" baseline="0" dirty="0" smtClean="0">
                <a:latin typeface="Times New Roman" panose="02020603050405020304" pitchFamily="18" charset="0"/>
                <a:cs typeface="Times New Roman" panose="02020603050405020304" pitchFamily="18" charset="0"/>
              </a:rPr>
              <a:t> all workers</a:t>
            </a:r>
            <a:endParaRPr lang="en-US" sz="1200" dirty="0" smtClean="0">
              <a:latin typeface="Times New Roman" panose="02020603050405020304" pitchFamily="18" charset="0"/>
              <a:cs typeface="Times New Roman" panose="02020603050405020304" pitchFamily="18" charset="0"/>
            </a:endParaRPr>
          </a:p>
          <a:p>
            <a:pPr marL="857250" lvl="1" indent="-457200" eaLnBrk="1" hangingPunct="1">
              <a:buFont typeface="Arial" pitchFamily="34" charset="0"/>
              <a:buChar char="•"/>
            </a:pPr>
            <a:r>
              <a:rPr lang="en-US" sz="1200" dirty="0" smtClean="0">
                <a:latin typeface="Times New Roman" panose="02020603050405020304" pitchFamily="18" charset="0"/>
                <a:cs typeface="Times New Roman" panose="02020603050405020304" pitchFamily="18" charset="0"/>
              </a:rPr>
              <a:t>Modified Work Schedules</a:t>
            </a:r>
          </a:p>
          <a:p>
            <a:pPr marL="1314450" lvl="2" indent="-457200" eaLnBrk="1" hangingPunct="1">
              <a:buFont typeface="Arial" pitchFamily="34" charset="0"/>
              <a:buChar char="•"/>
            </a:pPr>
            <a:r>
              <a:rPr lang="en-US" sz="1200" dirty="0" smtClean="0">
                <a:latin typeface="Times New Roman" panose="02020603050405020304" pitchFamily="18" charset="0"/>
                <a:cs typeface="Times New Roman" panose="02020603050405020304" pitchFamily="18" charset="0"/>
              </a:rPr>
              <a:t>Monitor</a:t>
            </a:r>
            <a:r>
              <a:rPr lang="en-US" sz="1200" baseline="0" dirty="0" smtClean="0">
                <a:latin typeface="Times New Roman" panose="02020603050405020304" pitchFamily="18" charset="0"/>
                <a:cs typeface="Times New Roman" panose="02020603050405020304" pitchFamily="18" charset="0"/>
              </a:rPr>
              <a:t> and plan work-r</a:t>
            </a:r>
            <a:r>
              <a:rPr lang="en-US" sz="1200" dirty="0" smtClean="0">
                <a:latin typeface="Times New Roman" panose="02020603050405020304" pitchFamily="18" charset="0"/>
                <a:cs typeface="Times New Roman" panose="02020603050405020304" pitchFamily="18" charset="0"/>
              </a:rPr>
              <a:t>escheduled</a:t>
            </a:r>
            <a:r>
              <a:rPr lang="en-US" sz="1200" baseline="0" dirty="0" smtClean="0">
                <a:latin typeface="Times New Roman" panose="02020603050405020304" pitchFamily="18" charset="0"/>
                <a:cs typeface="Times New Roman" panose="02020603050405020304" pitchFamily="18" charset="0"/>
              </a:rPr>
              <a:t> work for cooler times, work/rest schedules by a competent person, rotating workers and splitting shifts, adding extra workers</a:t>
            </a:r>
            <a:endParaRPr lang="en-US" sz="1200" dirty="0" smtClean="0">
              <a:latin typeface="Times New Roman" panose="02020603050405020304" pitchFamily="18" charset="0"/>
              <a:cs typeface="Times New Roman" panose="02020603050405020304" pitchFamily="18" charset="0"/>
            </a:endParaRPr>
          </a:p>
          <a:p>
            <a:pPr marL="857250" lvl="1" indent="-457200" eaLnBrk="1" hangingPunct="1">
              <a:buFont typeface="Arial" pitchFamily="34" charset="0"/>
              <a:buChar char="•"/>
            </a:pPr>
            <a:r>
              <a:rPr lang="en-US" sz="1200" dirty="0" smtClean="0">
                <a:latin typeface="Times New Roman" panose="02020603050405020304" pitchFamily="18" charset="0"/>
                <a:cs typeface="Times New Roman" panose="02020603050405020304" pitchFamily="18" charset="0"/>
              </a:rPr>
              <a:t>Training</a:t>
            </a:r>
          </a:p>
          <a:p>
            <a:pPr marL="1314450" marR="0" lvl="2" indent="-457200" algn="l" defTabSz="914400" rtl="0" eaLnBrk="1" fontAlgn="base" latinLnBrk="0" hangingPunct="1">
              <a:lnSpc>
                <a:spcPct val="100000"/>
              </a:lnSpc>
              <a:spcBef>
                <a:spcPct val="30000"/>
              </a:spcBef>
              <a:spcAft>
                <a:spcPct val="0"/>
              </a:spcAft>
              <a:buClrTx/>
              <a:buSzTx/>
              <a:buFont typeface="Arial" pitchFamily="34" charset="0"/>
              <a:buChar char="•"/>
              <a:tabLst/>
              <a:defRPr/>
            </a:pPr>
            <a:r>
              <a:rPr lang="en-US" sz="1200" kern="1200" dirty="0" smtClean="0">
                <a:solidFill>
                  <a:schemeClr val="tx1"/>
                </a:solidFill>
                <a:effectLst/>
                <a:latin typeface="Times New Roman" panose="02020603050405020304" pitchFamily="18" charset="0"/>
                <a:ea typeface="+mn-ea"/>
                <a:cs typeface="Times New Roman" panose="02020603050405020304" pitchFamily="18" charset="0"/>
              </a:rPr>
              <a:t>Health effects of heat, symptoms of heat illness, how and when to respond to symptoms, and how to prevent them in a manner and language that the worker can understand.</a:t>
            </a:r>
          </a:p>
          <a:p>
            <a:pPr marL="857250" lvl="1" indent="-457200" eaLnBrk="1" hangingPunct="1">
              <a:buFont typeface="Arial" pitchFamily="34" charset="0"/>
              <a:buChar char="•"/>
            </a:pPr>
            <a:r>
              <a:rPr lang="en-US" sz="1200" dirty="0" smtClean="0">
                <a:latin typeface="Times New Roman" panose="02020603050405020304" pitchFamily="18" charset="0"/>
                <a:cs typeface="Times New Roman" panose="02020603050405020304" pitchFamily="18" charset="0"/>
              </a:rPr>
              <a:t>Monitoring for Heat Illness Symptoms</a:t>
            </a:r>
          </a:p>
          <a:p>
            <a:pPr marL="1314450" marR="0" lvl="2" indent="-457200" algn="l" defTabSz="914400" rtl="0" eaLnBrk="1" fontAlgn="base" latinLnBrk="0" hangingPunct="1">
              <a:lnSpc>
                <a:spcPct val="100000"/>
              </a:lnSpc>
              <a:spcBef>
                <a:spcPct val="30000"/>
              </a:spcBef>
              <a:spcAft>
                <a:spcPct val="0"/>
              </a:spcAft>
              <a:buClrTx/>
              <a:buSzTx/>
              <a:buFont typeface="Arial" pitchFamily="34" charset="0"/>
              <a:buChar char="•"/>
              <a:tabLst/>
              <a:defRPr/>
            </a:pPr>
            <a:r>
              <a:rPr lang="en-US" sz="1200" kern="1200" dirty="0" smtClean="0">
                <a:solidFill>
                  <a:schemeClr val="tx1"/>
                </a:solidFill>
                <a:effectLst/>
                <a:latin typeface="Times New Roman" panose="02020603050405020304" pitchFamily="18" charset="0"/>
                <a:ea typeface="+mn-ea"/>
                <a:cs typeface="Times New Roman" panose="02020603050405020304" pitchFamily="18" charset="0"/>
              </a:rPr>
              <a:t>Monitoring can include medical screening, heart rate and oral temperature, water loss, or visual and verbal monitoring for alertness or any other symptoms.</a:t>
            </a:r>
          </a:p>
          <a:p>
            <a:pPr marL="1314450" marR="0" lvl="2" indent="-457200" algn="l" defTabSz="914400" rtl="0" eaLnBrk="1" fontAlgn="base" latinLnBrk="0" hangingPunct="1">
              <a:lnSpc>
                <a:spcPct val="100000"/>
              </a:lnSpc>
              <a:spcBef>
                <a:spcPct val="30000"/>
              </a:spcBef>
              <a:spcAft>
                <a:spcPct val="0"/>
              </a:spcAft>
              <a:buClrTx/>
              <a:buSzTx/>
              <a:buFont typeface="Arial" pitchFamily="34" charset="0"/>
              <a:buChar char="•"/>
              <a:tabLst/>
              <a:defRPr/>
            </a:pPr>
            <a:r>
              <a:rPr lang="en-US" sz="1200" kern="1200" dirty="0" smtClean="0">
                <a:solidFill>
                  <a:schemeClr val="tx1"/>
                </a:solidFill>
                <a:effectLst/>
                <a:latin typeface="Times New Roman" panose="02020603050405020304" pitchFamily="18" charset="0"/>
                <a:ea typeface="+mn-ea"/>
                <a:cs typeface="Times New Roman" panose="02020603050405020304" pitchFamily="18" charset="0"/>
              </a:rPr>
              <a:t>Using</a:t>
            </a:r>
            <a:r>
              <a:rPr lang="en-US" sz="1200" kern="1200" baseline="0" dirty="0" smtClean="0">
                <a:solidFill>
                  <a:schemeClr val="tx1"/>
                </a:solidFill>
                <a:effectLst/>
                <a:latin typeface="Times New Roman" panose="02020603050405020304" pitchFamily="18" charset="0"/>
                <a:ea typeface="+mn-ea"/>
                <a:cs typeface="Times New Roman" panose="02020603050405020304" pitchFamily="18" charset="0"/>
              </a:rPr>
              <a:t> a buddy system is important to monitor and recognize symptoms.</a:t>
            </a:r>
            <a:endParaRPr lang="en-US" sz="1200" dirty="0" smtClean="0">
              <a:latin typeface="Times New Roman" panose="02020603050405020304" pitchFamily="18" charset="0"/>
              <a:cs typeface="Times New Roman" panose="02020603050405020304" pitchFamily="18" charset="0"/>
            </a:endParaRPr>
          </a:p>
          <a:p>
            <a:pPr marL="857250" lvl="1" indent="-457200" eaLnBrk="1" hangingPunct="1">
              <a:buFont typeface="Arial" pitchFamily="34" charset="0"/>
              <a:buChar char="•"/>
            </a:pPr>
            <a:r>
              <a:rPr lang="en-US" sz="1200" dirty="0" smtClean="0">
                <a:latin typeface="Times New Roman" panose="02020603050405020304" pitchFamily="18" charset="0"/>
                <a:cs typeface="Times New Roman" panose="02020603050405020304" pitchFamily="18" charset="0"/>
              </a:rPr>
              <a:t>Emergency Planning and Response</a:t>
            </a:r>
          </a:p>
          <a:p>
            <a:pPr marL="1314450" lvl="2" indent="-457200" eaLnBrk="1" hangingPunct="1">
              <a:buFont typeface="Arial" pitchFamily="34" charset="0"/>
              <a:buChar char="•"/>
            </a:pPr>
            <a:r>
              <a:rPr lang="en-US" sz="1200" kern="1200" dirty="0" smtClean="0">
                <a:solidFill>
                  <a:schemeClr val="tx1"/>
                </a:solidFill>
                <a:effectLst/>
                <a:latin typeface="Times New Roman" panose="02020603050405020304" pitchFamily="18" charset="0"/>
                <a:ea typeface="+mn-ea"/>
                <a:cs typeface="Times New Roman" panose="02020603050405020304" pitchFamily="18" charset="0"/>
              </a:rPr>
              <a:t>Knowing what an emergency is, having a system in place, and communicating it to workers and supervisors can mean the difference between life and death</a:t>
            </a:r>
            <a:endParaRPr lang="en-US" sz="1200" dirty="0" smtClean="0">
              <a:latin typeface="Times New Roman" panose="02020603050405020304" pitchFamily="18" charset="0"/>
              <a:cs typeface="Times New Roman" panose="02020603050405020304" pitchFamily="18" charset="0"/>
            </a:endParaRPr>
          </a:p>
          <a:p>
            <a:pPr marL="857250" lvl="2" indent="0" eaLnBrk="1" hangingPunct="1">
              <a:buFont typeface="Arial" pitchFamily="34" charset="0"/>
              <a:buNone/>
            </a:pPr>
            <a:endParaRPr lang="en-US" sz="1200" dirty="0" smtClean="0">
              <a:latin typeface="Times New Roman" panose="02020603050405020304" pitchFamily="18" charset="0"/>
              <a:cs typeface="Times New Roman" panose="02020603050405020304" pitchFamily="18" charset="0"/>
            </a:endParaRPr>
          </a:p>
          <a:p>
            <a:pPr eaLnBrk="1" hangingPunct="1">
              <a:defRPr/>
            </a:pPr>
            <a:endParaRPr lang="en-US" sz="1200" dirty="0" smtClean="0">
              <a:latin typeface="Times New Roman" panose="02020603050405020304" pitchFamily="18" charset="0"/>
              <a:cs typeface="Times New Roman" panose="02020603050405020304" pitchFamily="18" charset="0"/>
            </a:endParaRPr>
          </a:p>
          <a:p>
            <a:pPr eaLnBrk="1" hangingPunct="1">
              <a:defRPr/>
            </a:pPr>
            <a:endParaRPr lang="en-US" sz="1200" dirty="0" smtClean="0">
              <a:latin typeface="Times New Roman" panose="02020603050405020304" pitchFamily="18" charset="0"/>
              <a:cs typeface="Times New Roman" panose="02020603050405020304" pitchFamily="18" charset="0"/>
            </a:endParaRPr>
          </a:p>
          <a:p>
            <a:pPr eaLnBrk="1" hangingPunct="1">
              <a:defRPr/>
            </a:pPr>
            <a:endParaRPr lang="en-US" sz="1200" dirty="0" smtClean="0">
              <a:latin typeface="Times New Roman" panose="02020603050405020304" pitchFamily="18" charset="0"/>
              <a:cs typeface="Times New Roman" panose="02020603050405020304" pitchFamily="18" charset="0"/>
            </a:endParaRPr>
          </a:p>
          <a:p>
            <a:pPr eaLnBrk="1" hangingPunct="1">
              <a:defRPr/>
            </a:pPr>
            <a:endParaRPr lang="en-US" sz="1200" dirty="0" smtClean="0">
              <a:latin typeface="Times New Roman" panose="02020603050405020304" pitchFamily="18" charset="0"/>
              <a:cs typeface="Times New Roman" panose="02020603050405020304" pitchFamily="18" charset="0"/>
            </a:endParaRPr>
          </a:p>
          <a:p>
            <a:endParaRPr lang="en-US" sz="1200" dirty="0" smtClean="0">
              <a:latin typeface="Times New Roman" panose="02020603050405020304" pitchFamily="18" charset="0"/>
              <a:cs typeface="Times New Roman" panose="02020603050405020304" pitchFamily="18" charset="0"/>
            </a:endParaRPr>
          </a:p>
          <a:p>
            <a:endParaRPr lang="en-US" dirty="0" smtClean="0"/>
          </a:p>
          <a:p>
            <a:pPr marL="857250" lvl="2" indent="0" eaLnBrk="1" hangingPunct="1">
              <a:buFont typeface="Arial" pitchFamily="34" charset="0"/>
              <a:buNone/>
            </a:pPr>
            <a:endParaRPr lang="en-US" sz="2000" dirty="0" smtClean="0"/>
          </a:p>
          <a:p>
            <a:pPr eaLnBrk="1" hangingPunct="1">
              <a:defRPr/>
            </a:pPr>
            <a:endParaRPr lang="en-US" sz="1000" dirty="0" smtClean="0"/>
          </a:p>
          <a:p>
            <a:pPr eaLnBrk="1" hangingPunct="1">
              <a:defRPr/>
            </a:pPr>
            <a:endParaRPr lang="en-US" dirty="0" smtClean="0"/>
          </a:p>
          <a:p>
            <a:pPr eaLnBrk="1" hangingPunct="1">
              <a:defRPr/>
            </a:pPr>
            <a:endParaRPr lang="en-US" sz="1400" dirty="0" smtClean="0"/>
          </a:p>
          <a:p>
            <a:pPr eaLnBrk="1" hangingPunct="1">
              <a:defRPr/>
            </a:pPr>
            <a:endParaRPr lang="en-US" sz="1400" dirty="0"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1"/>
          <p:cNvSpPr>
            <a:spLocks noChangeArrowheads="1"/>
          </p:cNvSpPr>
          <p:nvPr/>
        </p:nvSpPr>
        <p:spPr bwMode="auto">
          <a:xfrm>
            <a:off x="0" y="0"/>
            <a:ext cx="9144000" cy="6858000"/>
          </a:xfrm>
          <a:prstGeom prst="rect">
            <a:avLst/>
          </a:prstGeom>
          <a:gradFill rotWithShape="1">
            <a:gsLst>
              <a:gs pos="0">
                <a:srgbClr val="FF9900"/>
              </a:gs>
              <a:gs pos="50000">
                <a:schemeClr val="bg1"/>
              </a:gs>
              <a:gs pos="100000">
                <a:srgbClr val="FF9900"/>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defRPr/>
            </a:pPr>
            <a:endParaRPr lang="en-US" sz="3200">
              <a:solidFill>
                <a:srgbClr val="000000"/>
              </a:solidFill>
              <a:latin typeface="Arial" charset="0"/>
              <a:cs typeface="Arial" charset="0"/>
            </a:endParaRPr>
          </a:p>
        </p:txBody>
      </p:sp>
      <p:pic>
        <p:nvPicPr>
          <p:cNvPr id="5" name="Picture 24" descr="Picture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073275" y="3733800"/>
            <a:ext cx="4860925" cy="213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9" descr="banner_red"/>
          <p:cNvPicPr>
            <a:picLocks noChangeArrowheads="1"/>
          </p:cNvPicPr>
          <p:nvPr userDrawn="1"/>
        </p:nvPicPr>
        <p:blipFill>
          <a:blip r:embed="rId3">
            <a:extLst>
              <a:ext uri="{28A0092B-C50C-407E-A947-70E740481C1C}">
                <a14:useLocalDpi xmlns:a14="http://schemas.microsoft.com/office/drawing/2010/main" val="0"/>
              </a:ext>
            </a:extLst>
          </a:blip>
          <a:srcRect l="729" t="4086" r="8745" b="5107"/>
          <a:stretch>
            <a:fillRect/>
          </a:stretch>
        </p:blipFill>
        <p:spPr bwMode="auto">
          <a:xfrm>
            <a:off x="1222375" y="419100"/>
            <a:ext cx="7623175"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2" descr="sun_red"/>
          <p:cNvPicPr>
            <a:picLocks noChangeArrowheads="1"/>
          </p:cNvPicPr>
          <p:nvPr userDrawn="1"/>
        </p:nvPicPr>
        <p:blipFill>
          <a:blip r:embed="rId4">
            <a:extLst>
              <a:ext uri="{28A0092B-C50C-407E-A947-70E740481C1C}">
                <a14:useLocalDpi xmlns:a14="http://schemas.microsoft.com/office/drawing/2010/main" val="0"/>
              </a:ext>
            </a:extLst>
          </a:blip>
          <a:srcRect l="4175" r="3131"/>
          <a:stretch>
            <a:fillRect/>
          </a:stretch>
        </p:blipFill>
        <p:spPr bwMode="auto">
          <a:xfrm>
            <a:off x="292100" y="428625"/>
            <a:ext cx="850900"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33" descr="OSHA LOGO B_DOL+ALL"/>
          <p:cNvPicPr>
            <a:picLocks noChangeAspect="1" noChangeArrowheads="1"/>
          </p:cNvPicPr>
          <p:nvPr userDrawn="1"/>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b="25537"/>
          <a:stretch>
            <a:fillRect/>
          </a:stretch>
        </p:blipFill>
        <p:spPr bwMode="auto">
          <a:xfrm>
            <a:off x="2762250" y="6169025"/>
            <a:ext cx="365760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0" name="Rectangle 2"/>
          <p:cNvSpPr>
            <a:spLocks noGrp="1" noChangeArrowheads="1"/>
          </p:cNvSpPr>
          <p:nvPr>
            <p:ph type="ctrTitle"/>
          </p:nvPr>
        </p:nvSpPr>
        <p:spPr>
          <a:xfrm>
            <a:off x="685800" y="2130425"/>
            <a:ext cx="7772400" cy="1470025"/>
          </a:xfrm>
        </p:spPr>
        <p:txBody>
          <a:bodyPr/>
          <a:lstStyle>
            <a:lvl1pPr>
              <a:defRPr sz="3600" b="0">
                <a:effectLst>
                  <a:outerShdw blurRad="38100" dist="38100" dir="2700000" algn="tl">
                    <a:srgbClr val="C0C0C0"/>
                  </a:outerShdw>
                </a:effectLst>
              </a:defRPr>
            </a:lvl1pPr>
          </a:lstStyle>
          <a:p>
            <a:pPr lvl="0"/>
            <a:r>
              <a:rPr lang="en-US" noProof="0" dirty="0" smtClean="0"/>
              <a:t>Click to edit Master title style</a:t>
            </a:r>
          </a:p>
        </p:txBody>
      </p:sp>
      <p:sp>
        <p:nvSpPr>
          <p:cNvPr id="7171"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pPr lvl="0"/>
            <a:r>
              <a:rPr lang="en-US" noProof="0" smtClean="0"/>
              <a:t>Click to edit Master subtitle style</a:t>
            </a:r>
          </a:p>
        </p:txBody>
      </p:sp>
      <p:sp>
        <p:nvSpPr>
          <p:cNvPr id="9" name="Rectangle 5"/>
          <p:cNvSpPr>
            <a:spLocks noGrp="1" noChangeArrowheads="1"/>
          </p:cNvSpPr>
          <p:nvPr>
            <p:ph type="ftr" sz="quarter" idx="10"/>
          </p:nvPr>
        </p:nvSpPr>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30417232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A186285-A454-4A58-83E3-8703D40F7102}" type="slidenum">
              <a:rPr lang="en-US"/>
              <a:pPr>
                <a:defRPr/>
              </a:pPr>
              <a:t>‹#›</a:t>
            </a:fld>
            <a:endParaRPr lang="en-US"/>
          </a:p>
        </p:txBody>
      </p:sp>
    </p:spTree>
    <p:extLst>
      <p:ext uri="{BB962C8B-B14F-4D97-AF65-F5344CB8AC3E}">
        <p14:creationId xmlns:p14="http://schemas.microsoft.com/office/powerpoint/2010/main" val="20468947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A4ED411-BABE-4300-B9DB-36055974C316}" type="slidenum">
              <a:rPr lang="en-US"/>
              <a:pPr>
                <a:defRPr/>
              </a:pPr>
              <a:t>‹#›</a:t>
            </a:fld>
            <a:endParaRPr lang="en-US"/>
          </a:p>
        </p:txBody>
      </p:sp>
    </p:spTree>
    <p:extLst>
      <p:ext uri="{BB962C8B-B14F-4D97-AF65-F5344CB8AC3E}">
        <p14:creationId xmlns:p14="http://schemas.microsoft.com/office/powerpoint/2010/main" val="436766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0" y="274638"/>
            <a:ext cx="7543800" cy="132556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905000"/>
            <a:ext cx="4038600" cy="4221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05000"/>
            <a:ext cx="4038600" cy="4221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B5B6B11-EE80-4F33-819D-9C6E903F184B}" type="slidenum">
              <a:rPr lang="en-US"/>
              <a:pPr>
                <a:defRPr/>
              </a:pPr>
              <a:t>‹#›</a:t>
            </a:fld>
            <a:endParaRPr lang="en-US"/>
          </a:p>
        </p:txBody>
      </p:sp>
    </p:spTree>
    <p:extLst>
      <p:ext uri="{BB962C8B-B14F-4D97-AF65-F5344CB8AC3E}">
        <p14:creationId xmlns:p14="http://schemas.microsoft.com/office/powerpoint/2010/main" val="22542080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1143000" y="274638"/>
            <a:ext cx="7543800" cy="1325562"/>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905000"/>
            <a:ext cx="4038600" cy="2033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05000"/>
            <a:ext cx="4038600" cy="2033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4090988"/>
            <a:ext cx="4038600" cy="20351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4090988"/>
            <a:ext cx="4038600" cy="20351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0C56C711-151E-4AF7-A672-0E0AA3CF2BF8}" type="slidenum">
              <a:rPr lang="en-US"/>
              <a:pPr>
                <a:defRPr/>
              </a:pPr>
              <a:t>‹#›</a:t>
            </a:fld>
            <a:endParaRPr lang="en-US"/>
          </a:p>
        </p:txBody>
      </p:sp>
    </p:spTree>
    <p:extLst>
      <p:ext uri="{BB962C8B-B14F-4D97-AF65-F5344CB8AC3E}">
        <p14:creationId xmlns:p14="http://schemas.microsoft.com/office/powerpoint/2010/main" val="33993046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0" y="274638"/>
            <a:ext cx="7543800" cy="132556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905000"/>
            <a:ext cx="8229600" cy="2033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 y="4090988"/>
            <a:ext cx="8229600" cy="20351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C18CED9-5D55-4EC2-91B6-1D5BC2C0BCB7}" type="slidenum">
              <a:rPr lang="en-US"/>
              <a:pPr>
                <a:defRPr/>
              </a:pPr>
              <a:t>‹#›</a:t>
            </a:fld>
            <a:endParaRPr lang="en-US"/>
          </a:p>
        </p:txBody>
      </p:sp>
    </p:spTree>
    <p:extLst>
      <p:ext uri="{BB962C8B-B14F-4D97-AF65-F5344CB8AC3E}">
        <p14:creationId xmlns:p14="http://schemas.microsoft.com/office/powerpoint/2010/main" val="36830219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030EBAA-ADAB-48D0-B52D-38C239C3AABD}" type="slidenum">
              <a:rPr lang="en-US"/>
              <a:pPr>
                <a:defRPr/>
              </a:pPr>
              <a:t>‹#›</a:t>
            </a:fld>
            <a:endParaRPr lang="en-US"/>
          </a:p>
        </p:txBody>
      </p:sp>
    </p:spTree>
    <p:extLst>
      <p:ext uri="{BB962C8B-B14F-4D97-AF65-F5344CB8AC3E}">
        <p14:creationId xmlns:p14="http://schemas.microsoft.com/office/powerpoint/2010/main" val="4489612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7F38BD0-5BA5-4817-B52D-3853FBB948B7}" type="slidenum">
              <a:rPr lang="en-US"/>
              <a:pPr>
                <a:defRPr/>
              </a:pPr>
              <a:t>‹#›</a:t>
            </a:fld>
            <a:endParaRPr lang="en-US"/>
          </a:p>
        </p:txBody>
      </p:sp>
    </p:spTree>
    <p:extLst>
      <p:ext uri="{BB962C8B-B14F-4D97-AF65-F5344CB8AC3E}">
        <p14:creationId xmlns:p14="http://schemas.microsoft.com/office/powerpoint/2010/main" val="25435882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05000"/>
            <a:ext cx="4038600" cy="4221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05000"/>
            <a:ext cx="4038600" cy="4221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6565516-2BDF-4904-A192-11298DA7F8D0}" type="slidenum">
              <a:rPr lang="en-US"/>
              <a:pPr>
                <a:defRPr/>
              </a:pPr>
              <a:t>‹#›</a:t>
            </a:fld>
            <a:endParaRPr lang="en-US"/>
          </a:p>
        </p:txBody>
      </p:sp>
    </p:spTree>
    <p:extLst>
      <p:ext uri="{BB962C8B-B14F-4D97-AF65-F5344CB8AC3E}">
        <p14:creationId xmlns:p14="http://schemas.microsoft.com/office/powerpoint/2010/main" val="1729273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484F3884-1453-436C-9FDD-E6C129E7461A}" type="slidenum">
              <a:rPr lang="en-US"/>
              <a:pPr>
                <a:defRPr/>
              </a:pPr>
              <a:t>‹#›</a:t>
            </a:fld>
            <a:endParaRPr lang="en-US"/>
          </a:p>
        </p:txBody>
      </p:sp>
    </p:spTree>
    <p:extLst>
      <p:ext uri="{BB962C8B-B14F-4D97-AF65-F5344CB8AC3E}">
        <p14:creationId xmlns:p14="http://schemas.microsoft.com/office/powerpoint/2010/main" val="39797786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A8607546-E2C9-491B-A411-194ADD4CD717}" type="slidenum">
              <a:rPr lang="en-US"/>
              <a:pPr>
                <a:defRPr/>
              </a:pPr>
              <a:t>‹#›</a:t>
            </a:fld>
            <a:endParaRPr lang="en-US"/>
          </a:p>
        </p:txBody>
      </p:sp>
    </p:spTree>
    <p:extLst>
      <p:ext uri="{BB962C8B-B14F-4D97-AF65-F5344CB8AC3E}">
        <p14:creationId xmlns:p14="http://schemas.microsoft.com/office/powerpoint/2010/main" val="30714367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EBE6F76D-CD03-4B92-9F28-891E6BBB2FF5}" type="slidenum">
              <a:rPr lang="en-US"/>
              <a:pPr>
                <a:defRPr/>
              </a:pPr>
              <a:t>‹#›</a:t>
            </a:fld>
            <a:endParaRPr lang="en-US"/>
          </a:p>
        </p:txBody>
      </p:sp>
    </p:spTree>
    <p:extLst>
      <p:ext uri="{BB962C8B-B14F-4D97-AF65-F5344CB8AC3E}">
        <p14:creationId xmlns:p14="http://schemas.microsoft.com/office/powerpoint/2010/main" val="14990048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133A0EF-63FC-4190-85C2-3FDBB02A3A16}" type="slidenum">
              <a:rPr lang="en-US"/>
              <a:pPr>
                <a:defRPr/>
              </a:pPr>
              <a:t>‹#›</a:t>
            </a:fld>
            <a:endParaRPr lang="en-US"/>
          </a:p>
        </p:txBody>
      </p:sp>
    </p:spTree>
    <p:extLst>
      <p:ext uri="{BB962C8B-B14F-4D97-AF65-F5344CB8AC3E}">
        <p14:creationId xmlns:p14="http://schemas.microsoft.com/office/powerpoint/2010/main" val="11371738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8577B56-71D3-4362-AC1C-16AB4D56EE40}" type="slidenum">
              <a:rPr lang="en-US"/>
              <a:pPr>
                <a:defRPr/>
              </a:pPr>
              <a:t>‹#›</a:t>
            </a:fld>
            <a:endParaRPr lang="en-US"/>
          </a:p>
        </p:txBody>
      </p:sp>
    </p:spTree>
    <p:extLst>
      <p:ext uri="{BB962C8B-B14F-4D97-AF65-F5344CB8AC3E}">
        <p14:creationId xmlns:p14="http://schemas.microsoft.com/office/powerpoint/2010/main" val="10025078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3"/>
          <p:cNvSpPr>
            <a:spLocks noChangeArrowheads="1"/>
          </p:cNvSpPr>
          <p:nvPr/>
        </p:nvSpPr>
        <p:spPr bwMode="auto">
          <a:xfrm rot="5400000">
            <a:off x="3086100" y="-3086100"/>
            <a:ext cx="2971800" cy="9144000"/>
          </a:xfrm>
          <a:prstGeom prst="rect">
            <a:avLst/>
          </a:prstGeom>
          <a:gradFill rotWithShape="1">
            <a:gsLst>
              <a:gs pos="0">
                <a:srgbClr val="FF9900"/>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3200">
              <a:solidFill>
                <a:srgbClr val="000000"/>
              </a:solidFill>
              <a:latin typeface="Arial" charset="0"/>
              <a:cs typeface="Arial" charset="0"/>
            </a:endParaRPr>
          </a:p>
        </p:txBody>
      </p:sp>
      <p:sp>
        <p:nvSpPr>
          <p:cNvPr id="1027" name="Rectangle 2"/>
          <p:cNvSpPr>
            <a:spLocks noGrp="1" noChangeArrowheads="1"/>
          </p:cNvSpPr>
          <p:nvPr>
            <p:ph type="title"/>
          </p:nvPr>
        </p:nvSpPr>
        <p:spPr bwMode="auto">
          <a:xfrm>
            <a:off x="1143000" y="274638"/>
            <a:ext cx="7543800" cy="1325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3"/>
          <p:cNvSpPr>
            <a:spLocks noGrp="1" noChangeArrowheads="1"/>
          </p:cNvSpPr>
          <p:nvPr>
            <p:ph type="body" idx="1"/>
          </p:nvPr>
        </p:nvSpPr>
        <p:spPr bwMode="auto">
          <a:xfrm>
            <a:off x="457200" y="1905000"/>
            <a:ext cx="8229600" cy="4221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b="1">
                <a:solidFill>
                  <a:srgbClr val="FF0000"/>
                </a:solidFill>
                <a:cs typeface="+mn-cs"/>
              </a:defRPr>
            </a:lvl1pPr>
          </a:lstStyle>
          <a:p>
            <a:pPr fontAlgn="base">
              <a:spcBef>
                <a:spcPct val="0"/>
              </a:spcBef>
              <a:spcAft>
                <a:spcPct val="0"/>
              </a:spcAft>
              <a:defRPr/>
            </a:pPr>
            <a:endParaRPr lang="en-US">
              <a:latin typeface="Arial" charset="0"/>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cs typeface="+mn-cs"/>
              </a:defRPr>
            </a:lvl1pPr>
          </a:lstStyle>
          <a:p>
            <a:pPr fontAlgn="base">
              <a:spcBef>
                <a:spcPct val="0"/>
              </a:spcBef>
              <a:spcAft>
                <a:spcPct val="0"/>
              </a:spcAft>
              <a:defRPr/>
            </a:pPr>
            <a:endParaRPr lang="en-US">
              <a:solidFill>
                <a:srgbClr val="000000"/>
              </a:solidFill>
              <a:latin typeface="Arial" charset="0"/>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b="1">
                <a:solidFill>
                  <a:srgbClr val="4D4D4D"/>
                </a:solidFill>
                <a:cs typeface="+mn-cs"/>
              </a:defRPr>
            </a:lvl1pPr>
          </a:lstStyle>
          <a:p>
            <a:pPr fontAlgn="base">
              <a:spcBef>
                <a:spcPct val="0"/>
              </a:spcBef>
              <a:spcAft>
                <a:spcPct val="0"/>
              </a:spcAft>
              <a:defRPr/>
            </a:pPr>
            <a:fld id="{E439B985-DF69-4F95-BD89-3EF7C2DD3C73}" type="slidenum">
              <a:rPr lang="en-US">
                <a:latin typeface="Arial" charset="0"/>
              </a:rPr>
              <a:pPr fontAlgn="base">
                <a:spcBef>
                  <a:spcPct val="0"/>
                </a:spcBef>
                <a:spcAft>
                  <a:spcPct val="0"/>
                </a:spcAft>
                <a:defRPr/>
              </a:pPr>
              <a:t>‹#›</a:t>
            </a:fld>
            <a:endParaRPr lang="en-US">
              <a:latin typeface="Arial" charset="0"/>
            </a:endParaRPr>
          </a:p>
        </p:txBody>
      </p:sp>
      <p:pic>
        <p:nvPicPr>
          <p:cNvPr id="1032" name="Picture 17" descr="sun_red"/>
          <p:cNvPicPr>
            <a:picLocks noChangeArrowheads="1"/>
          </p:cNvPicPr>
          <p:nvPr/>
        </p:nvPicPr>
        <p:blipFill>
          <a:blip r:embed="rId16">
            <a:extLst>
              <a:ext uri="{28A0092B-C50C-407E-A947-70E740481C1C}">
                <a14:useLocalDpi xmlns:a14="http://schemas.microsoft.com/office/drawing/2010/main" val="0"/>
              </a:ext>
            </a:extLst>
          </a:blip>
          <a:srcRect l="4175" t="3236" r="3131" b="3236"/>
          <a:stretch>
            <a:fillRect/>
          </a:stretch>
        </p:blipFill>
        <p:spPr bwMode="auto">
          <a:xfrm>
            <a:off x="292100" y="447675"/>
            <a:ext cx="850900"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8206439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hf hdr="0" ftr="0" dt="0"/>
  <p:txStyles>
    <p:titleStyle>
      <a:lvl1pPr algn="l" rtl="0" eaLnBrk="0" fontAlgn="base" hangingPunct="0">
        <a:spcBef>
          <a:spcPct val="0"/>
        </a:spcBef>
        <a:spcAft>
          <a:spcPct val="0"/>
        </a:spcAft>
        <a:defRPr sz="4000" b="1">
          <a:solidFill>
            <a:schemeClr val="tx2"/>
          </a:solidFill>
          <a:latin typeface="+mj-lt"/>
          <a:ea typeface="+mj-ea"/>
          <a:cs typeface="+mj-cs"/>
        </a:defRPr>
      </a:lvl1pPr>
      <a:lvl2pPr algn="l" rtl="0" eaLnBrk="0" fontAlgn="base" hangingPunct="0">
        <a:spcBef>
          <a:spcPct val="0"/>
        </a:spcBef>
        <a:spcAft>
          <a:spcPct val="0"/>
        </a:spcAft>
        <a:defRPr sz="4000" b="1">
          <a:solidFill>
            <a:schemeClr val="tx2"/>
          </a:solidFill>
          <a:latin typeface="Calibri" pitchFamily="34" charset="0"/>
        </a:defRPr>
      </a:lvl2pPr>
      <a:lvl3pPr algn="l" rtl="0" eaLnBrk="0" fontAlgn="base" hangingPunct="0">
        <a:spcBef>
          <a:spcPct val="0"/>
        </a:spcBef>
        <a:spcAft>
          <a:spcPct val="0"/>
        </a:spcAft>
        <a:defRPr sz="4000" b="1">
          <a:solidFill>
            <a:schemeClr val="tx2"/>
          </a:solidFill>
          <a:latin typeface="Calibri" pitchFamily="34" charset="0"/>
        </a:defRPr>
      </a:lvl3pPr>
      <a:lvl4pPr algn="l" rtl="0" eaLnBrk="0" fontAlgn="base" hangingPunct="0">
        <a:spcBef>
          <a:spcPct val="0"/>
        </a:spcBef>
        <a:spcAft>
          <a:spcPct val="0"/>
        </a:spcAft>
        <a:defRPr sz="4000" b="1">
          <a:solidFill>
            <a:schemeClr val="tx2"/>
          </a:solidFill>
          <a:latin typeface="Calibri" pitchFamily="34" charset="0"/>
        </a:defRPr>
      </a:lvl4pPr>
      <a:lvl5pPr algn="l" rtl="0" eaLnBrk="0" fontAlgn="base" hangingPunct="0">
        <a:spcBef>
          <a:spcPct val="0"/>
        </a:spcBef>
        <a:spcAft>
          <a:spcPct val="0"/>
        </a:spcAft>
        <a:defRPr sz="4000" b="1">
          <a:solidFill>
            <a:schemeClr val="tx2"/>
          </a:solidFill>
          <a:latin typeface="Calibri" pitchFamily="34" charset="0"/>
        </a:defRPr>
      </a:lvl5pPr>
      <a:lvl6pPr marL="457200" algn="l" rtl="0" fontAlgn="base">
        <a:spcBef>
          <a:spcPct val="0"/>
        </a:spcBef>
        <a:spcAft>
          <a:spcPct val="0"/>
        </a:spcAft>
        <a:defRPr sz="4000" b="1">
          <a:solidFill>
            <a:schemeClr val="tx2"/>
          </a:solidFill>
          <a:latin typeface="Calibri" pitchFamily="34" charset="0"/>
        </a:defRPr>
      </a:lvl6pPr>
      <a:lvl7pPr marL="914400" algn="l" rtl="0" fontAlgn="base">
        <a:spcBef>
          <a:spcPct val="0"/>
        </a:spcBef>
        <a:spcAft>
          <a:spcPct val="0"/>
        </a:spcAft>
        <a:defRPr sz="4000" b="1">
          <a:solidFill>
            <a:schemeClr val="tx2"/>
          </a:solidFill>
          <a:latin typeface="Calibri" pitchFamily="34" charset="0"/>
        </a:defRPr>
      </a:lvl7pPr>
      <a:lvl8pPr marL="1371600" algn="l" rtl="0" fontAlgn="base">
        <a:spcBef>
          <a:spcPct val="0"/>
        </a:spcBef>
        <a:spcAft>
          <a:spcPct val="0"/>
        </a:spcAft>
        <a:defRPr sz="4000" b="1">
          <a:solidFill>
            <a:schemeClr val="tx2"/>
          </a:solidFill>
          <a:latin typeface="Calibri" pitchFamily="34" charset="0"/>
        </a:defRPr>
      </a:lvl8pPr>
      <a:lvl9pPr marL="1828800" algn="l" rtl="0" fontAlgn="base">
        <a:spcBef>
          <a:spcPct val="0"/>
        </a:spcBef>
        <a:spcAft>
          <a:spcPct val="0"/>
        </a:spcAft>
        <a:defRPr sz="4000" b="1">
          <a:solidFill>
            <a:schemeClr val="tx2"/>
          </a:solidFill>
          <a:latin typeface="Calibri"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600">
          <a:solidFill>
            <a:schemeClr val="tx1"/>
          </a:solidFill>
          <a:latin typeface="+mn-lt"/>
        </a:defRPr>
      </a:lvl2pPr>
      <a:lvl3pPr marL="1143000" indent="-228600" algn="l" rtl="0" eaLnBrk="0" fontAlgn="base" hangingPunct="0">
        <a:spcBef>
          <a:spcPct val="20000"/>
        </a:spcBef>
        <a:spcAft>
          <a:spcPct val="0"/>
        </a:spcAft>
        <a:buChar char="•"/>
        <a:defRPr sz="2600">
          <a:solidFill>
            <a:schemeClr val="tx1"/>
          </a:solidFill>
          <a:latin typeface="+mn-lt"/>
        </a:defRPr>
      </a:lvl3pPr>
      <a:lvl4pPr marL="1600200" indent="-228600" algn="l" rtl="0" eaLnBrk="0" fontAlgn="base" hangingPunct="0">
        <a:spcBef>
          <a:spcPct val="20000"/>
        </a:spcBef>
        <a:spcAft>
          <a:spcPct val="0"/>
        </a:spcAft>
        <a:buChar char="–"/>
        <a:defRPr sz="2600">
          <a:solidFill>
            <a:schemeClr val="tx1"/>
          </a:solidFill>
          <a:latin typeface="+mn-lt"/>
        </a:defRPr>
      </a:lvl4pPr>
      <a:lvl5pPr marL="2057400" indent="-228600" algn="l" rtl="0" eaLnBrk="0" fontAlgn="base" hangingPunct="0">
        <a:spcBef>
          <a:spcPct val="20000"/>
        </a:spcBef>
        <a:spcAft>
          <a:spcPct val="0"/>
        </a:spcAft>
        <a:buChar char="»"/>
        <a:defRPr sz="2600">
          <a:solidFill>
            <a:schemeClr val="tx1"/>
          </a:solidFill>
          <a:latin typeface="+mn-lt"/>
        </a:defRPr>
      </a:lvl5pPr>
      <a:lvl6pPr marL="2514600" indent="-228600" algn="l" rtl="0" fontAlgn="base">
        <a:spcBef>
          <a:spcPct val="20000"/>
        </a:spcBef>
        <a:spcAft>
          <a:spcPct val="0"/>
        </a:spcAft>
        <a:buChar char="»"/>
        <a:defRPr sz="2600">
          <a:solidFill>
            <a:schemeClr val="tx1"/>
          </a:solidFill>
          <a:latin typeface="+mn-lt"/>
        </a:defRPr>
      </a:lvl6pPr>
      <a:lvl7pPr marL="2971800" indent="-228600" algn="l" rtl="0" fontAlgn="base">
        <a:spcBef>
          <a:spcPct val="20000"/>
        </a:spcBef>
        <a:spcAft>
          <a:spcPct val="0"/>
        </a:spcAft>
        <a:buChar char="»"/>
        <a:defRPr sz="2600">
          <a:solidFill>
            <a:schemeClr val="tx1"/>
          </a:solidFill>
          <a:latin typeface="+mn-lt"/>
        </a:defRPr>
      </a:lvl7pPr>
      <a:lvl8pPr marL="3429000" indent="-228600" algn="l" rtl="0" fontAlgn="base">
        <a:spcBef>
          <a:spcPct val="20000"/>
        </a:spcBef>
        <a:spcAft>
          <a:spcPct val="0"/>
        </a:spcAft>
        <a:buChar char="»"/>
        <a:defRPr sz="2600">
          <a:solidFill>
            <a:schemeClr val="tx1"/>
          </a:solidFill>
          <a:latin typeface="+mn-lt"/>
        </a:defRPr>
      </a:lvl8pPr>
      <a:lvl9pPr marL="3886200" indent="-228600" algn="l" rtl="0" fontAlgn="base">
        <a:spcBef>
          <a:spcPct val="20000"/>
        </a:spcBef>
        <a:spcAft>
          <a:spcPct val="0"/>
        </a:spcAft>
        <a:buChar char="»"/>
        <a:defRPr sz="2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 Id="rId9"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3" Type="http://schemas.openxmlformats.org/officeDocument/2006/relationships/hyperlink" Target="http://www.nws.noaa.gov/om/heat/index.shtml" TargetMode="External"/><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1.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13.xml"/><Relationship Id="rId5" Type="http://schemas.openxmlformats.org/officeDocument/2006/relationships/image" Target="../media/image13.jpeg"/><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12.xml"/><Relationship Id="rId5" Type="http://schemas.openxmlformats.org/officeDocument/2006/relationships/image" Target="../media/image16.jpeg"/><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4"/>
          <p:cNvSpPr>
            <a:spLocks noGrp="1" noChangeArrowheads="1"/>
          </p:cNvSpPr>
          <p:nvPr>
            <p:ph type="ctrTitle"/>
          </p:nvPr>
        </p:nvSpPr>
        <p:spPr>
          <a:xfrm>
            <a:off x="685800" y="1600200"/>
            <a:ext cx="7924800" cy="1714500"/>
          </a:xfrm>
        </p:spPr>
        <p:txBody>
          <a:bodyPr/>
          <a:lstStyle/>
          <a:p>
            <a:pPr algn="ctr" eaLnBrk="1" hangingPunct="1">
              <a:defRPr/>
            </a:pPr>
            <a:r>
              <a:rPr lang="en-US" sz="4000" b="1" dirty="0" smtClean="0"/>
              <a:t>Heat Illness Prevention Campaign</a:t>
            </a:r>
            <a:br>
              <a:rPr lang="en-US" sz="4000" b="1" dirty="0" smtClean="0"/>
            </a:br>
            <a:r>
              <a:rPr lang="en-US" sz="2600" b="1" dirty="0" smtClean="0"/>
              <a:t>Occupational Safety and Health Administration </a:t>
            </a:r>
          </a:p>
        </p:txBody>
      </p:sp>
    </p:spTree>
    <p:extLst>
      <p:ext uri="{BB962C8B-B14F-4D97-AF65-F5344CB8AC3E}">
        <p14:creationId xmlns:p14="http://schemas.microsoft.com/office/powerpoint/2010/main" val="39951721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Heat Illness Prevention Resources</a:t>
            </a:r>
            <a:br>
              <a:rPr lang="en-US" sz="3600" dirty="0" smtClean="0"/>
            </a:br>
            <a:r>
              <a:rPr lang="en-US" sz="2600" dirty="0" smtClean="0">
                <a:solidFill>
                  <a:srgbClr val="FF0000"/>
                </a:solidFill>
                <a:ea typeface="ＭＳ Ｐゴシック" pitchFamily="34" charset="-128"/>
              </a:rPr>
              <a:t>www.osha.gov/heat</a:t>
            </a:r>
            <a:r>
              <a:rPr lang="en-US" sz="2600" dirty="0">
                <a:ea typeface="ＭＳ Ｐゴシック" pitchFamily="34" charset="-128"/>
              </a:rPr>
              <a:t/>
            </a:r>
            <a:br>
              <a:rPr lang="en-US" sz="2600" dirty="0">
                <a:ea typeface="ＭＳ Ｐゴシック" pitchFamily="34" charset="-128"/>
              </a:rPr>
            </a:br>
            <a:endParaRPr lang="en-US" sz="2600" dirty="0"/>
          </a:p>
        </p:txBody>
      </p:sp>
      <p:sp>
        <p:nvSpPr>
          <p:cNvPr id="5" name="Slide Number Placeholder 4"/>
          <p:cNvSpPr>
            <a:spLocks noGrp="1"/>
          </p:cNvSpPr>
          <p:nvPr>
            <p:ph type="sldNum" sz="quarter" idx="12"/>
          </p:nvPr>
        </p:nvSpPr>
        <p:spPr/>
        <p:txBody>
          <a:bodyPr/>
          <a:lstStyle/>
          <a:p>
            <a:pPr>
              <a:defRPr/>
            </a:pPr>
            <a:fld id="{1B5B6B11-EE80-4F33-819D-9C6E903F184B}" type="slidenum">
              <a:rPr lang="en-US" smtClean="0"/>
              <a:pPr>
                <a:defRPr/>
              </a:pPr>
              <a:t>10</a:t>
            </a:fld>
            <a:endParaRPr lang="en-US" dirty="0"/>
          </a:p>
        </p:txBody>
      </p:sp>
      <p:pic>
        <p:nvPicPr>
          <p:cNvPr id="76811"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1" y="1411482"/>
            <a:ext cx="952500" cy="1228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6812"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961" y="2929524"/>
            <a:ext cx="952500" cy="1228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6813" name="Picture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47721" y="1411482"/>
            <a:ext cx="952500" cy="1228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6814" name="Picture 1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1961" y="4580699"/>
            <a:ext cx="952500" cy="1228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6815" name="Picture 1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848600" y="2929523"/>
            <a:ext cx="952500" cy="1228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6816" name="Picture 1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848600" y="4640066"/>
            <a:ext cx="952500" cy="1228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1394461" y="927802"/>
            <a:ext cx="6606539" cy="6001643"/>
          </a:xfrm>
          <a:prstGeom prst="rect">
            <a:avLst/>
          </a:prstGeom>
        </p:spPr>
        <p:txBody>
          <a:bodyPr wrap="square">
            <a:spAutoFit/>
          </a:bodyPr>
          <a:lstStyle/>
          <a:p>
            <a:pPr marL="342900" indent="-342900" fontAlgn="base">
              <a:spcBef>
                <a:spcPct val="0"/>
              </a:spcBef>
              <a:spcAft>
                <a:spcPct val="0"/>
              </a:spcAft>
              <a:buFont typeface="Arial" pitchFamily="34" charset="0"/>
              <a:buChar char="•"/>
            </a:pPr>
            <a:endParaRPr lang="en-US" sz="2600" dirty="0">
              <a:solidFill>
                <a:srgbClr val="000000"/>
              </a:solidFill>
              <a:cs typeface="Arial" charset="0"/>
            </a:endParaRPr>
          </a:p>
          <a:p>
            <a:pPr marL="457200" indent="-457200" fontAlgn="base">
              <a:spcBef>
                <a:spcPct val="0"/>
              </a:spcBef>
              <a:spcAft>
                <a:spcPct val="0"/>
              </a:spcAft>
              <a:buFont typeface="Arial" pitchFamily="34" charset="0"/>
              <a:buChar char="•"/>
            </a:pPr>
            <a:r>
              <a:rPr lang="en-US" sz="2600" dirty="0" smtClean="0">
                <a:solidFill>
                  <a:srgbClr val="000000"/>
                </a:solidFill>
                <a:cs typeface="Arial" charset="0"/>
              </a:rPr>
              <a:t>Website</a:t>
            </a:r>
            <a:endParaRPr lang="en-US" sz="2600" dirty="0" smtClean="0"/>
          </a:p>
          <a:p>
            <a:pPr marL="457200" indent="-457200" fontAlgn="base">
              <a:spcBef>
                <a:spcPct val="0"/>
              </a:spcBef>
              <a:spcAft>
                <a:spcPct val="0"/>
              </a:spcAft>
              <a:buFont typeface="Arial" pitchFamily="34" charset="0"/>
              <a:buChar char="•"/>
            </a:pPr>
            <a:r>
              <a:rPr lang="en-US" sz="2600" dirty="0" smtClean="0">
                <a:solidFill>
                  <a:srgbClr val="000000"/>
                </a:solidFill>
                <a:cs typeface="Arial" charset="0"/>
              </a:rPr>
              <a:t>Illustrated</a:t>
            </a:r>
            <a:r>
              <a:rPr lang="en-US" sz="2600" dirty="0">
                <a:solidFill>
                  <a:srgbClr val="000000"/>
                </a:solidFill>
                <a:cs typeface="Arial" charset="0"/>
              </a:rPr>
              <a:t>, Low-Literacy Fact Sheets </a:t>
            </a:r>
          </a:p>
          <a:p>
            <a:pPr marL="457200" indent="-457200" fontAlgn="base">
              <a:spcBef>
                <a:spcPct val="0"/>
              </a:spcBef>
              <a:spcAft>
                <a:spcPct val="0"/>
              </a:spcAft>
              <a:buFont typeface="Arial" pitchFamily="34" charset="0"/>
              <a:buChar char="•"/>
            </a:pPr>
            <a:r>
              <a:rPr lang="en-US" sz="2600" dirty="0">
                <a:solidFill>
                  <a:srgbClr val="000000"/>
                </a:solidFill>
                <a:cs typeface="Arial" charset="0"/>
              </a:rPr>
              <a:t>Worksite Poster </a:t>
            </a:r>
          </a:p>
          <a:p>
            <a:pPr marL="457200" indent="-457200" fontAlgn="base">
              <a:spcBef>
                <a:spcPct val="0"/>
              </a:spcBef>
              <a:spcAft>
                <a:spcPct val="0"/>
              </a:spcAft>
              <a:buFont typeface="Arial" pitchFamily="34" charset="0"/>
              <a:buChar char="•"/>
            </a:pPr>
            <a:r>
              <a:rPr lang="en-US" sz="2600" dirty="0">
                <a:solidFill>
                  <a:srgbClr val="000000"/>
                </a:solidFill>
                <a:cs typeface="Arial" charset="0"/>
              </a:rPr>
              <a:t>Community Poster </a:t>
            </a:r>
          </a:p>
          <a:p>
            <a:pPr marL="457200" indent="-457200" fontAlgn="base">
              <a:spcBef>
                <a:spcPct val="0"/>
              </a:spcBef>
              <a:spcAft>
                <a:spcPct val="0"/>
              </a:spcAft>
              <a:buFont typeface="Arial" pitchFamily="34" charset="0"/>
              <a:buChar char="•"/>
            </a:pPr>
            <a:r>
              <a:rPr lang="en-US" sz="2600" dirty="0">
                <a:solidFill>
                  <a:srgbClr val="000000"/>
                </a:solidFill>
                <a:cs typeface="Arial" charset="0"/>
              </a:rPr>
              <a:t>Training Guide </a:t>
            </a:r>
          </a:p>
          <a:p>
            <a:pPr marL="457200" indent="-457200" fontAlgn="base">
              <a:spcBef>
                <a:spcPct val="0"/>
              </a:spcBef>
              <a:spcAft>
                <a:spcPct val="0"/>
              </a:spcAft>
              <a:buFont typeface="Arial" pitchFamily="34" charset="0"/>
              <a:buChar char="•"/>
            </a:pPr>
            <a:r>
              <a:rPr lang="en-US" sz="2600" dirty="0">
                <a:solidFill>
                  <a:srgbClr val="000000"/>
                </a:solidFill>
                <a:cs typeface="Arial" charset="0"/>
              </a:rPr>
              <a:t>Using the Heat Index: </a:t>
            </a:r>
            <a:endParaRPr lang="en-US" sz="2600" dirty="0" smtClean="0">
              <a:solidFill>
                <a:srgbClr val="000000"/>
              </a:solidFill>
              <a:cs typeface="Arial" charset="0"/>
            </a:endParaRPr>
          </a:p>
          <a:p>
            <a:pPr fontAlgn="base">
              <a:spcBef>
                <a:spcPct val="0"/>
              </a:spcBef>
              <a:spcAft>
                <a:spcPct val="0"/>
              </a:spcAft>
            </a:pPr>
            <a:r>
              <a:rPr lang="en-US" sz="2600" dirty="0" smtClean="0">
                <a:solidFill>
                  <a:srgbClr val="000000"/>
                </a:solidFill>
                <a:cs typeface="Arial" charset="0"/>
              </a:rPr>
              <a:t>	A </a:t>
            </a:r>
            <a:r>
              <a:rPr lang="en-US" sz="2600" dirty="0">
                <a:solidFill>
                  <a:srgbClr val="000000"/>
                </a:solidFill>
                <a:cs typeface="Arial" charset="0"/>
              </a:rPr>
              <a:t>Guide for Employers</a:t>
            </a:r>
          </a:p>
          <a:p>
            <a:pPr marL="457200" indent="-457200" fontAlgn="base">
              <a:spcBef>
                <a:spcPct val="0"/>
              </a:spcBef>
              <a:spcAft>
                <a:spcPct val="0"/>
              </a:spcAft>
              <a:buFont typeface="Arial" pitchFamily="34" charset="0"/>
              <a:buChar char="•"/>
            </a:pPr>
            <a:r>
              <a:rPr lang="en-US" sz="2600" dirty="0">
                <a:solidFill>
                  <a:srgbClr val="000000"/>
                </a:solidFill>
                <a:cs typeface="Arial" charset="0"/>
              </a:rPr>
              <a:t>Outreach Wallet Card </a:t>
            </a:r>
          </a:p>
          <a:p>
            <a:pPr marL="457200" indent="-457200" fontAlgn="base">
              <a:spcBef>
                <a:spcPct val="0"/>
              </a:spcBef>
              <a:spcAft>
                <a:spcPct val="0"/>
              </a:spcAft>
              <a:buFont typeface="Arial" pitchFamily="34" charset="0"/>
              <a:buChar char="•"/>
            </a:pPr>
            <a:r>
              <a:rPr lang="en-US" sz="2600" dirty="0">
                <a:solidFill>
                  <a:srgbClr val="000000"/>
                </a:solidFill>
                <a:cs typeface="Arial" charset="0"/>
              </a:rPr>
              <a:t>OSHA's Heat Smartphone App</a:t>
            </a:r>
          </a:p>
          <a:p>
            <a:pPr marL="457200" indent="-457200" fontAlgn="base">
              <a:spcBef>
                <a:spcPct val="0"/>
              </a:spcBef>
              <a:spcAft>
                <a:spcPct val="0"/>
              </a:spcAft>
              <a:buFont typeface="Arial" pitchFamily="34" charset="0"/>
              <a:buChar char="•"/>
            </a:pPr>
            <a:r>
              <a:rPr lang="en-US" sz="2600" dirty="0" smtClean="0">
                <a:solidFill>
                  <a:srgbClr val="000000"/>
                </a:solidFill>
                <a:cs typeface="Arial" charset="0"/>
              </a:rPr>
              <a:t>OSHA Compliance Assistance </a:t>
            </a:r>
          </a:p>
          <a:p>
            <a:pPr fontAlgn="base">
              <a:spcBef>
                <a:spcPct val="0"/>
              </a:spcBef>
              <a:spcAft>
                <a:spcPct val="0"/>
              </a:spcAft>
            </a:pPr>
            <a:r>
              <a:rPr lang="en-US" sz="2600" dirty="0">
                <a:solidFill>
                  <a:srgbClr val="000000"/>
                </a:solidFill>
                <a:cs typeface="Arial" charset="0"/>
              </a:rPr>
              <a:t>	</a:t>
            </a:r>
            <a:r>
              <a:rPr lang="en-US" sz="2600" dirty="0" smtClean="0">
                <a:solidFill>
                  <a:srgbClr val="000000"/>
                </a:solidFill>
                <a:cs typeface="Arial" charset="0"/>
              </a:rPr>
              <a:t>1-800-321-OSHA</a:t>
            </a:r>
            <a:endParaRPr lang="en-US" sz="2600" dirty="0">
              <a:solidFill>
                <a:srgbClr val="000000"/>
              </a:solidFill>
              <a:cs typeface="Arial" charset="0"/>
            </a:endParaRPr>
          </a:p>
          <a:p>
            <a:pPr fontAlgn="base">
              <a:spcBef>
                <a:spcPct val="0"/>
              </a:spcBef>
              <a:spcAft>
                <a:spcPct val="0"/>
              </a:spcAft>
            </a:pPr>
            <a:r>
              <a:rPr lang="en-US" sz="2600" dirty="0">
                <a:solidFill>
                  <a:srgbClr val="000000"/>
                </a:solidFill>
                <a:cs typeface="Arial" charset="0"/>
              </a:rPr>
              <a:t>	</a:t>
            </a:r>
            <a:endParaRPr lang="en-US" sz="2600" dirty="0" smtClean="0">
              <a:solidFill>
                <a:srgbClr val="000000"/>
              </a:solidFill>
              <a:cs typeface="Arial" charset="0"/>
            </a:endParaRPr>
          </a:p>
          <a:p>
            <a:pPr algn="ctr" fontAlgn="base">
              <a:spcBef>
                <a:spcPct val="0"/>
              </a:spcBef>
              <a:spcAft>
                <a:spcPct val="0"/>
              </a:spcAft>
            </a:pPr>
            <a:r>
              <a:rPr lang="en-US" sz="2600" dirty="0" smtClean="0">
                <a:solidFill>
                  <a:srgbClr val="000000"/>
                </a:solidFill>
                <a:cs typeface="Arial" charset="0"/>
              </a:rPr>
              <a:t>All are free and available in SPANISH</a:t>
            </a:r>
            <a:endParaRPr lang="en-US" sz="2000" dirty="0">
              <a:solidFill>
                <a:srgbClr val="000000"/>
              </a:solidFill>
              <a:latin typeface="Arial" charset="0"/>
              <a:cs typeface="Arial" charset="0"/>
            </a:endParaRPr>
          </a:p>
          <a:p>
            <a:pPr marL="342900" indent="-342900" fontAlgn="base">
              <a:spcBef>
                <a:spcPct val="0"/>
              </a:spcBef>
              <a:spcAft>
                <a:spcPct val="0"/>
              </a:spcAft>
              <a:buFont typeface="Arial" pitchFamily="34" charset="0"/>
              <a:buChar char="•"/>
            </a:pPr>
            <a:endParaRPr lang="en-US" sz="2000" dirty="0">
              <a:solidFill>
                <a:srgbClr val="000000"/>
              </a:solidFill>
              <a:latin typeface="Arial" charset="0"/>
              <a:cs typeface="Arial" charset="0"/>
            </a:endParaRPr>
          </a:p>
        </p:txBody>
      </p:sp>
      <p:pic>
        <p:nvPicPr>
          <p:cNvPr id="76818" name="Picture 1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172200" y="2700923"/>
            <a:ext cx="1262061" cy="1685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8917383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sz="3600" dirty="0" smtClean="0"/>
              <a:t>OSHA Smartphone App</a:t>
            </a:r>
          </a:p>
        </p:txBody>
      </p:sp>
      <p:sp>
        <p:nvSpPr>
          <p:cNvPr id="5" name="Slide Number Placeholder 4"/>
          <p:cNvSpPr>
            <a:spLocks noGrp="1"/>
          </p:cNvSpPr>
          <p:nvPr>
            <p:ph type="sldNum" sz="quarter" idx="12"/>
          </p:nvPr>
        </p:nvSpPr>
        <p:spPr/>
        <p:txBody>
          <a:bodyPr/>
          <a:lstStyle/>
          <a:p>
            <a:pPr>
              <a:defRPr/>
            </a:pPr>
            <a:fld id="{EA81A013-D11A-4F32-BBA8-80732495CD42}" type="slidenum">
              <a:rPr lang="en-US" smtClean="0"/>
              <a:pPr>
                <a:defRPr/>
              </a:pPr>
              <a:t>11</a:t>
            </a:fld>
            <a:endParaRPr lang="en-US"/>
          </a:p>
        </p:txBody>
      </p:sp>
      <p:pic>
        <p:nvPicPr>
          <p:cNvPr id="1946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33321" y="2116538"/>
            <a:ext cx="2228850" cy="3900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461" name="TextBox 5"/>
          <p:cNvSpPr txBox="1">
            <a:spLocks noChangeArrowheads="1"/>
          </p:cNvSpPr>
          <p:nvPr/>
        </p:nvSpPr>
        <p:spPr bwMode="auto">
          <a:xfrm>
            <a:off x="4953000" y="1828800"/>
            <a:ext cx="4191000" cy="3293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3200">
                <a:solidFill>
                  <a:schemeClr val="tx1"/>
                </a:solidFill>
                <a:latin typeface="Arial" charset="0"/>
                <a:cs typeface="Arial" charset="0"/>
              </a:defRPr>
            </a:lvl1pPr>
            <a:lvl2pPr marL="742950" indent="-285750" eaLnBrk="0" hangingPunct="0">
              <a:defRPr sz="3200">
                <a:solidFill>
                  <a:schemeClr val="tx1"/>
                </a:solidFill>
                <a:latin typeface="Arial" charset="0"/>
                <a:cs typeface="Arial" charset="0"/>
              </a:defRPr>
            </a:lvl2pPr>
            <a:lvl3pPr marL="1143000" indent="-228600" eaLnBrk="0" hangingPunct="0">
              <a:defRPr sz="3200">
                <a:solidFill>
                  <a:schemeClr val="tx1"/>
                </a:solidFill>
                <a:latin typeface="Arial" charset="0"/>
                <a:cs typeface="Arial" charset="0"/>
              </a:defRPr>
            </a:lvl3pPr>
            <a:lvl4pPr marL="1600200" indent="-228600" eaLnBrk="0" hangingPunct="0">
              <a:defRPr sz="3200">
                <a:solidFill>
                  <a:schemeClr val="tx1"/>
                </a:solidFill>
                <a:latin typeface="Arial" charset="0"/>
                <a:cs typeface="Arial" charset="0"/>
              </a:defRPr>
            </a:lvl4pPr>
            <a:lvl5pPr marL="2057400" indent="-228600" eaLnBrk="0" hangingPunct="0">
              <a:defRPr sz="3200">
                <a:solidFill>
                  <a:schemeClr val="tx1"/>
                </a:solidFill>
                <a:latin typeface="Arial" charset="0"/>
                <a:cs typeface="Arial" charset="0"/>
              </a:defRPr>
            </a:lvl5pPr>
            <a:lvl6pPr marL="2514600" indent="-228600" eaLnBrk="0" fontAlgn="base" hangingPunct="0">
              <a:spcBef>
                <a:spcPct val="0"/>
              </a:spcBef>
              <a:spcAft>
                <a:spcPct val="0"/>
              </a:spcAft>
              <a:defRPr sz="3200">
                <a:solidFill>
                  <a:schemeClr val="tx1"/>
                </a:solidFill>
                <a:latin typeface="Arial" charset="0"/>
                <a:cs typeface="Arial" charset="0"/>
              </a:defRPr>
            </a:lvl6pPr>
            <a:lvl7pPr marL="2971800" indent="-228600" eaLnBrk="0" fontAlgn="base" hangingPunct="0">
              <a:spcBef>
                <a:spcPct val="0"/>
              </a:spcBef>
              <a:spcAft>
                <a:spcPct val="0"/>
              </a:spcAft>
              <a:defRPr sz="3200">
                <a:solidFill>
                  <a:schemeClr val="tx1"/>
                </a:solidFill>
                <a:latin typeface="Arial" charset="0"/>
                <a:cs typeface="Arial" charset="0"/>
              </a:defRPr>
            </a:lvl7pPr>
            <a:lvl8pPr marL="3429000" indent="-228600" eaLnBrk="0" fontAlgn="base" hangingPunct="0">
              <a:spcBef>
                <a:spcPct val="0"/>
              </a:spcBef>
              <a:spcAft>
                <a:spcPct val="0"/>
              </a:spcAft>
              <a:defRPr sz="3200">
                <a:solidFill>
                  <a:schemeClr val="tx1"/>
                </a:solidFill>
                <a:latin typeface="Arial" charset="0"/>
                <a:cs typeface="Arial" charset="0"/>
              </a:defRPr>
            </a:lvl8pPr>
            <a:lvl9pPr marL="3886200" indent="-228600" eaLnBrk="0" fontAlgn="base" hangingPunct="0">
              <a:spcBef>
                <a:spcPct val="0"/>
              </a:spcBef>
              <a:spcAft>
                <a:spcPct val="0"/>
              </a:spcAft>
              <a:defRPr sz="3200">
                <a:solidFill>
                  <a:schemeClr val="tx1"/>
                </a:solidFill>
                <a:latin typeface="Arial" charset="0"/>
                <a:cs typeface="Arial" charset="0"/>
              </a:defRPr>
            </a:lvl9pPr>
          </a:lstStyle>
          <a:p>
            <a:pPr eaLnBrk="1" hangingPunct="1">
              <a:buFont typeface="Arial" charset="0"/>
              <a:buChar char="•"/>
            </a:pPr>
            <a:endParaRPr lang="en-US" sz="2600" dirty="0" smtClean="0"/>
          </a:p>
          <a:p>
            <a:pPr eaLnBrk="1" hangingPunct="1">
              <a:buFont typeface="Arial" charset="0"/>
              <a:buChar char="•"/>
            </a:pPr>
            <a:r>
              <a:rPr lang="en-US" sz="2600" dirty="0" smtClean="0"/>
              <a:t>Calculates </a:t>
            </a:r>
            <a:r>
              <a:rPr lang="en-US" sz="2600" dirty="0"/>
              <a:t>heat index</a:t>
            </a:r>
          </a:p>
          <a:p>
            <a:pPr eaLnBrk="1" hangingPunct="1">
              <a:buFont typeface="Arial" charset="0"/>
              <a:buChar char="•"/>
            </a:pPr>
            <a:endParaRPr lang="en-US" sz="2600" dirty="0" smtClean="0"/>
          </a:p>
          <a:p>
            <a:pPr eaLnBrk="1" hangingPunct="1">
              <a:buFont typeface="Arial" charset="0"/>
              <a:buChar char="•"/>
            </a:pPr>
            <a:r>
              <a:rPr lang="en-US" sz="2600" dirty="0" smtClean="0"/>
              <a:t>Displays </a:t>
            </a:r>
            <a:r>
              <a:rPr lang="en-US" sz="2600" dirty="0"/>
              <a:t>risk level</a:t>
            </a:r>
          </a:p>
          <a:p>
            <a:pPr eaLnBrk="1" hangingPunct="1">
              <a:buFont typeface="Arial" charset="0"/>
              <a:buChar char="•"/>
            </a:pPr>
            <a:endParaRPr lang="en-US" sz="2600" dirty="0" smtClean="0"/>
          </a:p>
          <a:p>
            <a:pPr eaLnBrk="1" hangingPunct="1">
              <a:buFont typeface="Arial" pitchFamily="34" charset="0"/>
              <a:buChar char="•"/>
            </a:pPr>
            <a:r>
              <a:rPr lang="en-US" sz="2600" dirty="0" smtClean="0"/>
              <a:t>Provides </a:t>
            </a:r>
            <a:r>
              <a:rPr lang="en-US" sz="2600" dirty="0"/>
              <a:t>protective measures (precautions) based on risk</a:t>
            </a:r>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599" y="1524000"/>
            <a:ext cx="2202299" cy="3917156"/>
          </a:xfrm>
          <a:prstGeom prst="rect">
            <a:avLst/>
          </a:prstGeom>
        </p:spPr>
      </p:pic>
    </p:spTree>
    <p:extLst>
      <p:ext uri="{BB962C8B-B14F-4D97-AF65-F5344CB8AC3E}">
        <p14:creationId xmlns:p14="http://schemas.microsoft.com/office/powerpoint/2010/main" val="22923233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6"/>
          <p:cNvSpPr>
            <a:spLocks noGrp="1"/>
          </p:cNvSpPr>
          <p:nvPr>
            <p:ph type="sldNum" sz="quarter" idx="12"/>
          </p:nvPr>
        </p:nvSpPr>
        <p:spPr/>
        <p:txBody>
          <a:bodyPr/>
          <a:lstStyle>
            <a:lvl1pPr eaLnBrk="0" hangingPunct="0">
              <a:defRPr sz="3200">
                <a:solidFill>
                  <a:schemeClr val="tx1"/>
                </a:solidFill>
                <a:latin typeface="Arial" charset="0"/>
              </a:defRPr>
            </a:lvl1pPr>
            <a:lvl2pPr marL="742950" indent="-285750" eaLnBrk="0" hangingPunct="0">
              <a:defRPr sz="3200">
                <a:solidFill>
                  <a:schemeClr val="tx1"/>
                </a:solidFill>
                <a:latin typeface="Arial" charset="0"/>
              </a:defRPr>
            </a:lvl2pPr>
            <a:lvl3pPr marL="1143000" indent="-228600" eaLnBrk="0" hangingPunct="0">
              <a:defRPr sz="3200">
                <a:solidFill>
                  <a:schemeClr val="tx1"/>
                </a:solidFill>
                <a:latin typeface="Arial" charset="0"/>
              </a:defRPr>
            </a:lvl3pPr>
            <a:lvl4pPr marL="1600200" indent="-228600" eaLnBrk="0" hangingPunct="0">
              <a:defRPr sz="3200">
                <a:solidFill>
                  <a:schemeClr val="tx1"/>
                </a:solidFill>
                <a:latin typeface="Arial" charset="0"/>
              </a:defRPr>
            </a:lvl4pPr>
            <a:lvl5pPr marL="2057400" indent="-228600" eaLnBrk="0" hangingPunct="0">
              <a:defRPr sz="3200">
                <a:solidFill>
                  <a:schemeClr val="tx1"/>
                </a:solidFill>
                <a:latin typeface="Arial" charset="0"/>
              </a:defRPr>
            </a:lvl5pPr>
            <a:lvl6pPr marL="2514600" indent="-228600" eaLnBrk="0" fontAlgn="base" hangingPunct="0">
              <a:spcBef>
                <a:spcPct val="0"/>
              </a:spcBef>
              <a:spcAft>
                <a:spcPct val="0"/>
              </a:spcAft>
              <a:defRPr sz="3200">
                <a:solidFill>
                  <a:schemeClr val="tx1"/>
                </a:solidFill>
                <a:latin typeface="Arial" charset="0"/>
              </a:defRPr>
            </a:lvl6pPr>
            <a:lvl7pPr marL="2971800" indent="-228600" eaLnBrk="0" fontAlgn="base" hangingPunct="0">
              <a:spcBef>
                <a:spcPct val="0"/>
              </a:spcBef>
              <a:spcAft>
                <a:spcPct val="0"/>
              </a:spcAft>
              <a:defRPr sz="3200">
                <a:solidFill>
                  <a:schemeClr val="tx1"/>
                </a:solidFill>
                <a:latin typeface="Arial" charset="0"/>
              </a:defRPr>
            </a:lvl7pPr>
            <a:lvl8pPr marL="3429000" indent="-228600" eaLnBrk="0" fontAlgn="base" hangingPunct="0">
              <a:spcBef>
                <a:spcPct val="0"/>
              </a:spcBef>
              <a:spcAft>
                <a:spcPct val="0"/>
              </a:spcAft>
              <a:defRPr sz="3200">
                <a:solidFill>
                  <a:schemeClr val="tx1"/>
                </a:solidFill>
                <a:latin typeface="Arial" charset="0"/>
              </a:defRPr>
            </a:lvl8pPr>
            <a:lvl9pPr marL="3886200" indent="-228600" eaLnBrk="0" fontAlgn="base" hangingPunct="0">
              <a:spcBef>
                <a:spcPct val="0"/>
              </a:spcBef>
              <a:spcAft>
                <a:spcPct val="0"/>
              </a:spcAft>
              <a:defRPr sz="3200">
                <a:solidFill>
                  <a:schemeClr val="tx1"/>
                </a:solidFill>
                <a:latin typeface="Arial" charset="0"/>
              </a:defRPr>
            </a:lvl9pPr>
          </a:lstStyle>
          <a:p>
            <a:pPr eaLnBrk="1" hangingPunct="1">
              <a:defRPr/>
            </a:pPr>
            <a:fld id="{5736B171-8935-4620-82C3-960BDDF963A9}" type="slidenum">
              <a:rPr lang="en-US" sz="1400" smtClean="0">
                <a:solidFill>
                  <a:srgbClr val="4D4D4D"/>
                </a:solidFill>
              </a:rPr>
              <a:pPr eaLnBrk="1" hangingPunct="1">
                <a:defRPr/>
              </a:pPr>
              <a:t>12</a:t>
            </a:fld>
            <a:endParaRPr lang="en-US" sz="1400" smtClean="0">
              <a:solidFill>
                <a:srgbClr val="4D4D4D"/>
              </a:solidFill>
            </a:endParaRPr>
          </a:p>
        </p:txBody>
      </p:sp>
      <p:sp>
        <p:nvSpPr>
          <p:cNvPr id="25603" name="Rectangle 2"/>
          <p:cNvSpPr>
            <a:spLocks noGrp="1" noChangeArrowheads="1"/>
          </p:cNvSpPr>
          <p:nvPr>
            <p:ph type="title"/>
          </p:nvPr>
        </p:nvSpPr>
        <p:spPr/>
        <p:txBody>
          <a:bodyPr/>
          <a:lstStyle/>
          <a:p>
            <a:pPr eaLnBrk="1" hangingPunct="1"/>
            <a:r>
              <a:rPr lang="en-US" sz="3600" dirty="0" smtClean="0"/>
              <a:t>National Weather Service </a:t>
            </a:r>
            <a:r>
              <a:rPr lang="en-US" dirty="0" smtClean="0"/>
              <a:t/>
            </a:r>
            <a:br>
              <a:rPr lang="en-US" dirty="0" smtClean="0"/>
            </a:br>
            <a:r>
              <a:rPr lang="en-US" sz="2400" dirty="0" smtClean="0">
                <a:hlinkClick r:id="rId3"/>
              </a:rPr>
              <a:t>http://www.nws.noaa.gov/om/heat/index.shtml</a:t>
            </a:r>
            <a:r>
              <a:rPr lang="en-US" sz="2400" dirty="0" smtClean="0"/>
              <a:t> </a:t>
            </a:r>
          </a:p>
        </p:txBody>
      </p:sp>
      <p:sp>
        <p:nvSpPr>
          <p:cNvPr id="25604" name="Rectangle 7"/>
          <p:cNvSpPr>
            <a:spLocks noGrp="1" noChangeArrowheads="1"/>
          </p:cNvSpPr>
          <p:nvPr>
            <p:ph type="body" sz="half" idx="1"/>
          </p:nvPr>
        </p:nvSpPr>
        <p:spPr>
          <a:xfrm>
            <a:off x="457200" y="1905000"/>
            <a:ext cx="3276600" cy="4221163"/>
          </a:xfrm>
        </p:spPr>
        <p:txBody>
          <a:bodyPr/>
          <a:lstStyle/>
          <a:p>
            <a:pPr eaLnBrk="1" hangingPunct="1"/>
            <a:r>
              <a:rPr lang="en-US" sz="2800" dirty="0" smtClean="0"/>
              <a:t>Partnering with the National Oceanic and Atmospheric Administration’s (NOAA) National Weather Service  (NWS) on weather service alerts</a:t>
            </a:r>
            <a:r>
              <a:rPr lang="en-US" sz="2800" dirty="0"/>
              <a:t> </a:t>
            </a:r>
            <a:r>
              <a:rPr lang="en-US" sz="2800" dirty="0" smtClean="0"/>
              <a:t>before and during extreme heat.</a:t>
            </a:r>
          </a:p>
        </p:txBody>
      </p:sp>
      <p:pic>
        <p:nvPicPr>
          <p:cNvPr id="25605" name="Picture 6" descr="NOAA heat_index_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37000" y="2133600"/>
            <a:ext cx="5181600" cy="3541713"/>
          </a:xfrm>
          <a:prstGeom prst="rect">
            <a:avLst/>
          </a:prstGeom>
          <a:noFill/>
          <a:ln w="9525">
            <a:solidFill>
              <a:srgbClr val="333333"/>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124573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Number Placeholder 5"/>
          <p:cNvSpPr>
            <a:spLocks noGrp="1"/>
          </p:cNvSpPr>
          <p:nvPr>
            <p:ph type="sldNum" sz="quarter" idx="12"/>
          </p:nvPr>
        </p:nvSpPr>
        <p:spPr/>
        <p:txBody>
          <a:bodyPr/>
          <a:lstStyle>
            <a:lvl1pPr eaLnBrk="0" hangingPunct="0">
              <a:defRPr sz="3200">
                <a:solidFill>
                  <a:schemeClr val="tx1"/>
                </a:solidFill>
                <a:latin typeface="Arial" charset="0"/>
              </a:defRPr>
            </a:lvl1pPr>
            <a:lvl2pPr marL="742950" indent="-285750" eaLnBrk="0" hangingPunct="0">
              <a:defRPr sz="3200">
                <a:solidFill>
                  <a:schemeClr val="tx1"/>
                </a:solidFill>
                <a:latin typeface="Arial" charset="0"/>
              </a:defRPr>
            </a:lvl2pPr>
            <a:lvl3pPr marL="1143000" indent="-228600" eaLnBrk="0" hangingPunct="0">
              <a:defRPr sz="3200">
                <a:solidFill>
                  <a:schemeClr val="tx1"/>
                </a:solidFill>
                <a:latin typeface="Arial" charset="0"/>
              </a:defRPr>
            </a:lvl3pPr>
            <a:lvl4pPr marL="1600200" indent="-228600" eaLnBrk="0" hangingPunct="0">
              <a:defRPr sz="3200">
                <a:solidFill>
                  <a:schemeClr val="tx1"/>
                </a:solidFill>
                <a:latin typeface="Arial" charset="0"/>
              </a:defRPr>
            </a:lvl4pPr>
            <a:lvl5pPr marL="2057400" indent="-228600" eaLnBrk="0" hangingPunct="0">
              <a:defRPr sz="3200">
                <a:solidFill>
                  <a:schemeClr val="tx1"/>
                </a:solidFill>
                <a:latin typeface="Arial" charset="0"/>
              </a:defRPr>
            </a:lvl5pPr>
            <a:lvl6pPr marL="2514600" indent="-228600" eaLnBrk="0" fontAlgn="base" hangingPunct="0">
              <a:spcBef>
                <a:spcPct val="0"/>
              </a:spcBef>
              <a:spcAft>
                <a:spcPct val="0"/>
              </a:spcAft>
              <a:defRPr sz="3200">
                <a:solidFill>
                  <a:schemeClr val="tx1"/>
                </a:solidFill>
                <a:latin typeface="Arial" charset="0"/>
              </a:defRPr>
            </a:lvl6pPr>
            <a:lvl7pPr marL="2971800" indent="-228600" eaLnBrk="0" fontAlgn="base" hangingPunct="0">
              <a:spcBef>
                <a:spcPct val="0"/>
              </a:spcBef>
              <a:spcAft>
                <a:spcPct val="0"/>
              </a:spcAft>
              <a:defRPr sz="3200">
                <a:solidFill>
                  <a:schemeClr val="tx1"/>
                </a:solidFill>
                <a:latin typeface="Arial" charset="0"/>
              </a:defRPr>
            </a:lvl7pPr>
            <a:lvl8pPr marL="3429000" indent="-228600" eaLnBrk="0" fontAlgn="base" hangingPunct="0">
              <a:spcBef>
                <a:spcPct val="0"/>
              </a:spcBef>
              <a:spcAft>
                <a:spcPct val="0"/>
              </a:spcAft>
              <a:defRPr sz="3200">
                <a:solidFill>
                  <a:schemeClr val="tx1"/>
                </a:solidFill>
                <a:latin typeface="Arial" charset="0"/>
              </a:defRPr>
            </a:lvl8pPr>
            <a:lvl9pPr marL="3886200" indent="-228600" eaLnBrk="0" fontAlgn="base" hangingPunct="0">
              <a:spcBef>
                <a:spcPct val="0"/>
              </a:spcBef>
              <a:spcAft>
                <a:spcPct val="0"/>
              </a:spcAft>
              <a:defRPr sz="3200">
                <a:solidFill>
                  <a:schemeClr val="tx1"/>
                </a:solidFill>
                <a:latin typeface="Arial" charset="0"/>
              </a:defRPr>
            </a:lvl9pPr>
          </a:lstStyle>
          <a:p>
            <a:pPr eaLnBrk="1" hangingPunct="1">
              <a:defRPr/>
            </a:pPr>
            <a:fld id="{51774179-E39A-423B-BFF5-4570BBD417B7}" type="slidenum">
              <a:rPr lang="en-US" sz="1400" smtClean="0">
                <a:solidFill>
                  <a:srgbClr val="4D4D4D"/>
                </a:solidFill>
              </a:rPr>
              <a:pPr eaLnBrk="1" hangingPunct="1">
                <a:defRPr/>
              </a:pPr>
              <a:t>13</a:t>
            </a:fld>
            <a:endParaRPr lang="en-US" sz="1400" smtClean="0">
              <a:solidFill>
                <a:srgbClr val="4D4D4D"/>
              </a:solidFill>
            </a:endParaRPr>
          </a:p>
        </p:txBody>
      </p:sp>
      <p:sp>
        <p:nvSpPr>
          <p:cNvPr id="26627" name="Rectangle 2"/>
          <p:cNvSpPr>
            <a:spLocks noGrp="1" noChangeArrowheads="1"/>
          </p:cNvSpPr>
          <p:nvPr>
            <p:ph type="title"/>
          </p:nvPr>
        </p:nvSpPr>
        <p:spPr/>
        <p:txBody>
          <a:bodyPr/>
          <a:lstStyle/>
          <a:p>
            <a:pPr eaLnBrk="1" hangingPunct="1"/>
            <a:r>
              <a:rPr lang="en-US" sz="3600" dirty="0" smtClean="0"/>
              <a:t>Compliance Assistance</a:t>
            </a:r>
          </a:p>
        </p:txBody>
      </p:sp>
      <p:sp>
        <p:nvSpPr>
          <p:cNvPr id="26628" name="Rectangle 5"/>
          <p:cNvSpPr>
            <a:spLocks noGrp="1" noChangeArrowheads="1"/>
          </p:cNvSpPr>
          <p:nvPr>
            <p:ph type="body" idx="1"/>
          </p:nvPr>
        </p:nvSpPr>
        <p:spPr>
          <a:xfrm>
            <a:off x="457200" y="1905000"/>
            <a:ext cx="6934200" cy="4221163"/>
          </a:xfrm>
        </p:spPr>
        <p:txBody>
          <a:bodyPr/>
          <a:lstStyle/>
          <a:p>
            <a:pPr eaLnBrk="1" hangingPunct="1">
              <a:lnSpc>
                <a:spcPct val="90000"/>
              </a:lnSpc>
              <a:buFont typeface="Wingdings" pitchFamily="2" charset="2"/>
              <a:buNone/>
            </a:pPr>
            <a:r>
              <a:rPr lang="en-US" dirty="0" smtClean="0"/>
              <a:t>OSHA offers compliance assistance to employers:</a:t>
            </a:r>
          </a:p>
          <a:p>
            <a:pPr eaLnBrk="1" hangingPunct="1">
              <a:lnSpc>
                <a:spcPct val="90000"/>
              </a:lnSpc>
            </a:pPr>
            <a:r>
              <a:rPr lang="en-US" dirty="0" smtClean="0"/>
              <a:t>Contact OSHA</a:t>
            </a:r>
          </a:p>
          <a:p>
            <a:pPr marL="0" indent="0" eaLnBrk="1" hangingPunct="1">
              <a:lnSpc>
                <a:spcPct val="90000"/>
              </a:lnSpc>
              <a:buNone/>
            </a:pPr>
            <a:r>
              <a:rPr lang="en-US" dirty="0" smtClean="0">
                <a:solidFill>
                  <a:srgbClr val="0066FF"/>
                </a:solidFill>
              </a:rPr>
              <a:t>     </a:t>
            </a:r>
            <a:r>
              <a:rPr lang="en-US" b="1" i="1" dirty="0" smtClean="0">
                <a:solidFill>
                  <a:srgbClr val="0066FF"/>
                </a:solidFill>
              </a:rPr>
              <a:t>1-800-321-OSHA (6742).</a:t>
            </a:r>
            <a:r>
              <a:rPr lang="en-US" dirty="0" smtClean="0"/>
              <a:t> It’s free. </a:t>
            </a:r>
          </a:p>
          <a:p>
            <a:pPr eaLnBrk="1" hangingPunct="1">
              <a:lnSpc>
                <a:spcPct val="90000"/>
              </a:lnSpc>
            </a:pPr>
            <a:r>
              <a:rPr lang="en-US" dirty="0" smtClean="0"/>
              <a:t>For other compliance assistance information and services…</a:t>
            </a:r>
          </a:p>
          <a:p>
            <a:pPr lvl="2" eaLnBrk="1" hangingPunct="1">
              <a:lnSpc>
                <a:spcPct val="90000"/>
              </a:lnSpc>
              <a:buFont typeface="Wingdings" pitchFamily="2" charset="2"/>
              <a:buNone/>
            </a:pPr>
            <a:r>
              <a:rPr lang="en-US" dirty="0" smtClean="0"/>
              <a:t>        </a:t>
            </a:r>
            <a:r>
              <a:rPr lang="en-US" dirty="0" smtClean="0">
                <a:solidFill>
                  <a:srgbClr val="0066FF"/>
                </a:solidFill>
              </a:rPr>
              <a:t> </a:t>
            </a:r>
            <a:r>
              <a:rPr lang="en-US" sz="3600" b="1" dirty="0" smtClean="0">
                <a:solidFill>
                  <a:srgbClr val="0066FF"/>
                </a:solidFill>
              </a:rPr>
              <a:t>www.osha.gov</a:t>
            </a:r>
          </a:p>
        </p:txBody>
      </p:sp>
      <p:grpSp>
        <p:nvGrpSpPr>
          <p:cNvPr id="26629" name="Group 22"/>
          <p:cNvGrpSpPr>
            <a:grpSpLocks/>
          </p:cNvGrpSpPr>
          <p:nvPr/>
        </p:nvGrpSpPr>
        <p:grpSpPr bwMode="auto">
          <a:xfrm>
            <a:off x="2895600" y="6046788"/>
            <a:ext cx="3595688" cy="677862"/>
            <a:chOff x="1824" y="3575"/>
            <a:chExt cx="2265" cy="427"/>
          </a:xfrm>
        </p:grpSpPr>
        <p:pic>
          <p:nvPicPr>
            <p:cNvPr id="26635" name="Picture 20" descr="osha2"/>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14694" b="12735"/>
            <a:stretch>
              <a:fillRect/>
            </a:stretch>
          </p:blipFill>
          <p:spPr bwMode="auto">
            <a:xfrm>
              <a:off x="1824" y="3600"/>
              <a:ext cx="1065" cy="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6" name="Rectangle 21"/>
            <p:cNvSpPr>
              <a:spLocks noChangeArrowheads="1"/>
            </p:cNvSpPr>
            <p:nvPr/>
          </p:nvSpPr>
          <p:spPr bwMode="auto">
            <a:xfrm>
              <a:off x="2889" y="3575"/>
              <a:ext cx="1200"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r>
                <a:rPr lang="en-US" sz="1000" b="1"/>
                <a:t>Occupational Safety</a:t>
              </a:r>
            </a:p>
            <a:p>
              <a:pPr>
                <a:spcAft>
                  <a:spcPts val="200"/>
                </a:spcAft>
              </a:pPr>
              <a:r>
                <a:rPr lang="en-US" sz="1000" b="1"/>
                <a:t>and Health Administration</a:t>
              </a:r>
            </a:p>
            <a:p>
              <a:r>
                <a:rPr lang="en-US" sz="800"/>
                <a:t>U. S. Department of Labor</a:t>
              </a:r>
            </a:p>
          </p:txBody>
        </p:sp>
      </p:grpSp>
      <p:grpSp>
        <p:nvGrpSpPr>
          <p:cNvPr id="26630" name="Group 35"/>
          <p:cNvGrpSpPr>
            <a:grpSpLocks/>
          </p:cNvGrpSpPr>
          <p:nvPr/>
        </p:nvGrpSpPr>
        <p:grpSpPr bwMode="auto">
          <a:xfrm>
            <a:off x="6057900" y="3581400"/>
            <a:ext cx="2660650" cy="2662238"/>
            <a:chOff x="3816" y="2256"/>
            <a:chExt cx="1676" cy="1677"/>
          </a:xfrm>
        </p:grpSpPr>
        <p:pic>
          <p:nvPicPr>
            <p:cNvPr id="26633" name="Picture 31" descr="Compute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flipH="1">
              <a:off x="3816" y="2256"/>
              <a:ext cx="1676" cy="16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4" name="Picture 34" descr="dm_080603_internet_concep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782846">
              <a:off x="4619" y="2526"/>
              <a:ext cx="564" cy="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6631" name="Picture 37" descr="telephone_directory"/>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315200" y="2438400"/>
            <a:ext cx="1085850"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2" name="Picture 39" descr="razr_phone"/>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400800" y="2743200"/>
            <a:ext cx="1295400"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7868539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sz="3600" dirty="0" smtClean="0"/>
              <a:t>Heat Illness “Quiz”</a:t>
            </a:r>
          </a:p>
        </p:txBody>
      </p:sp>
      <p:sp>
        <p:nvSpPr>
          <p:cNvPr id="3" name="Text Placeholder 2"/>
          <p:cNvSpPr>
            <a:spLocks noGrp="1"/>
          </p:cNvSpPr>
          <p:nvPr>
            <p:ph type="body" sz="half" idx="1"/>
          </p:nvPr>
        </p:nvSpPr>
        <p:spPr>
          <a:xfrm>
            <a:off x="457200" y="1905000"/>
            <a:ext cx="7848600" cy="4221163"/>
          </a:xfrm>
        </p:spPr>
        <p:txBody>
          <a:bodyPr/>
          <a:lstStyle/>
          <a:p>
            <a:pPr>
              <a:defRPr/>
            </a:pPr>
            <a:r>
              <a:rPr lang="en-US" dirty="0" smtClean="0"/>
              <a:t>Name some symptoms of Heat Illness:</a:t>
            </a:r>
          </a:p>
          <a:p>
            <a:pPr>
              <a:defRPr/>
            </a:pPr>
            <a:endParaRPr lang="en-US" dirty="0"/>
          </a:p>
          <a:p>
            <a:pPr marL="0" indent="0">
              <a:buFontTx/>
              <a:buNone/>
              <a:defRPr/>
            </a:pPr>
            <a:endParaRPr lang="en-US" dirty="0" smtClean="0"/>
          </a:p>
          <a:p>
            <a:pPr>
              <a:defRPr/>
            </a:pPr>
            <a:endParaRPr lang="en-US" dirty="0" smtClean="0"/>
          </a:p>
          <a:p>
            <a:pPr>
              <a:defRPr/>
            </a:pPr>
            <a:r>
              <a:rPr lang="en-US" dirty="0" smtClean="0"/>
              <a:t>Name some levels of Heat Illness:</a:t>
            </a:r>
          </a:p>
          <a:p>
            <a:pPr>
              <a:defRPr/>
            </a:pPr>
            <a:endParaRPr lang="en-US" dirty="0"/>
          </a:p>
          <a:p>
            <a:pPr>
              <a:defRPr/>
            </a:pPr>
            <a:endParaRPr lang="en-US" dirty="0"/>
          </a:p>
        </p:txBody>
      </p:sp>
      <p:sp>
        <p:nvSpPr>
          <p:cNvPr id="29700" name="Slide Number Placeholder 4"/>
          <p:cNvSpPr>
            <a:spLocks noGrp="1"/>
          </p:cNvSpPr>
          <p:nvPr>
            <p:ph type="sldNum" sz="quarter" idx="12"/>
          </p:nvPr>
        </p:nvSpPr>
        <p:spPr/>
        <p:txBody>
          <a:bodyPr/>
          <a:lstStyle>
            <a:lvl1pPr eaLnBrk="0" hangingPunct="0">
              <a:defRPr sz="3200">
                <a:solidFill>
                  <a:schemeClr val="tx1"/>
                </a:solidFill>
                <a:latin typeface="Arial" charset="0"/>
              </a:defRPr>
            </a:lvl1pPr>
            <a:lvl2pPr marL="742950" indent="-285750" eaLnBrk="0" hangingPunct="0">
              <a:defRPr sz="3200">
                <a:solidFill>
                  <a:schemeClr val="tx1"/>
                </a:solidFill>
                <a:latin typeface="Arial" charset="0"/>
              </a:defRPr>
            </a:lvl2pPr>
            <a:lvl3pPr marL="1143000" indent="-228600" eaLnBrk="0" hangingPunct="0">
              <a:defRPr sz="3200">
                <a:solidFill>
                  <a:schemeClr val="tx1"/>
                </a:solidFill>
                <a:latin typeface="Arial" charset="0"/>
              </a:defRPr>
            </a:lvl3pPr>
            <a:lvl4pPr marL="1600200" indent="-228600" eaLnBrk="0" hangingPunct="0">
              <a:defRPr sz="3200">
                <a:solidFill>
                  <a:schemeClr val="tx1"/>
                </a:solidFill>
                <a:latin typeface="Arial" charset="0"/>
              </a:defRPr>
            </a:lvl4pPr>
            <a:lvl5pPr marL="2057400" indent="-228600" eaLnBrk="0" hangingPunct="0">
              <a:defRPr sz="3200">
                <a:solidFill>
                  <a:schemeClr val="tx1"/>
                </a:solidFill>
                <a:latin typeface="Arial" charset="0"/>
              </a:defRPr>
            </a:lvl5pPr>
            <a:lvl6pPr marL="2514600" indent="-228600" eaLnBrk="0" fontAlgn="base" hangingPunct="0">
              <a:spcBef>
                <a:spcPct val="0"/>
              </a:spcBef>
              <a:spcAft>
                <a:spcPct val="0"/>
              </a:spcAft>
              <a:defRPr sz="3200">
                <a:solidFill>
                  <a:schemeClr val="tx1"/>
                </a:solidFill>
                <a:latin typeface="Arial" charset="0"/>
              </a:defRPr>
            </a:lvl6pPr>
            <a:lvl7pPr marL="2971800" indent="-228600" eaLnBrk="0" fontAlgn="base" hangingPunct="0">
              <a:spcBef>
                <a:spcPct val="0"/>
              </a:spcBef>
              <a:spcAft>
                <a:spcPct val="0"/>
              </a:spcAft>
              <a:defRPr sz="3200">
                <a:solidFill>
                  <a:schemeClr val="tx1"/>
                </a:solidFill>
                <a:latin typeface="Arial" charset="0"/>
              </a:defRPr>
            </a:lvl7pPr>
            <a:lvl8pPr marL="3429000" indent="-228600" eaLnBrk="0" fontAlgn="base" hangingPunct="0">
              <a:spcBef>
                <a:spcPct val="0"/>
              </a:spcBef>
              <a:spcAft>
                <a:spcPct val="0"/>
              </a:spcAft>
              <a:defRPr sz="3200">
                <a:solidFill>
                  <a:schemeClr val="tx1"/>
                </a:solidFill>
                <a:latin typeface="Arial" charset="0"/>
              </a:defRPr>
            </a:lvl8pPr>
            <a:lvl9pPr marL="3886200" indent="-228600" eaLnBrk="0" fontAlgn="base" hangingPunct="0">
              <a:spcBef>
                <a:spcPct val="0"/>
              </a:spcBef>
              <a:spcAft>
                <a:spcPct val="0"/>
              </a:spcAft>
              <a:defRPr sz="3200">
                <a:solidFill>
                  <a:schemeClr val="tx1"/>
                </a:solidFill>
                <a:latin typeface="Arial" charset="0"/>
              </a:defRPr>
            </a:lvl9pPr>
          </a:lstStyle>
          <a:p>
            <a:pPr eaLnBrk="1" hangingPunct="1">
              <a:defRPr/>
            </a:pPr>
            <a:fld id="{5EF47359-C20F-4C83-A53F-0E857ED5BBD4}" type="slidenum">
              <a:rPr lang="en-US" sz="1400" smtClean="0">
                <a:solidFill>
                  <a:srgbClr val="4D4D4D"/>
                </a:solidFill>
              </a:rPr>
              <a:pPr eaLnBrk="1" hangingPunct="1">
                <a:defRPr/>
              </a:pPr>
              <a:t>14</a:t>
            </a:fld>
            <a:endParaRPr lang="en-US" sz="1400" smtClean="0">
              <a:solidFill>
                <a:srgbClr val="4D4D4D"/>
              </a:solidFill>
            </a:endParaRPr>
          </a:p>
        </p:txBody>
      </p:sp>
      <p:sp>
        <p:nvSpPr>
          <p:cNvPr id="6" name="TextBox 5"/>
          <p:cNvSpPr txBox="1">
            <a:spLocks noChangeArrowheads="1"/>
          </p:cNvSpPr>
          <p:nvPr/>
        </p:nvSpPr>
        <p:spPr bwMode="auto">
          <a:xfrm>
            <a:off x="1066800" y="2438400"/>
            <a:ext cx="67818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Arial" charset="0"/>
                <a:cs typeface="Arial" charset="0"/>
              </a:defRPr>
            </a:lvl1pPr>
            <a:lvl2pPr marL="742950" indent="-285750" eaLnBrk="0" hangingPunct="0">
              <a:defRPr sz="3200">
                <a:solidFill>
                  <a:schemeClr val="tx1"/>
                </a:solidFill>
                <a:latin typeface="Arial" charset="0"/>
                <a:cs typeface="Arial" charset="0"/>
              </a:defRPr>
            </a:lvl2pPr>
            <a:lvl3pPr marL="1143000" indent="-228600" eaLnBrk="0" hangingPunct="0">
              <a:defRPr sz="3200">
                <a:solidFill>
                  <a:schemeClr val="tx1"/>
                </a:solidFill>
                <a:latin typeface="Arial" charset="0"/>
                <a:cs typeface="Arial" charset="0"/>
              </a:defRPr>
            </a:lvl3pPr>
            <a:lvl4pPr marL="1600200" indent="-228600" eaLnBrk="0" hangingPunct="0">
              <a:defRPr sz="3200">
                <a:solidFill>
                  <a:schemeClr val="tx1"/>
                </a:solidFill>
                <a:latin typeface="Arial" charset="0"/>
                <a:cs typeface="Arial" charset="0"/>
              </a:defRPr>
            </a:lvl4pPr>
            <a:lvl5pPr marL="2057400" indent="-228600" eaLnBrk="0" hangingPunct="0">
              <a:defRPr sz="3200">
                <a:solidFill>
                  <a:schemeClr val="tx1"/>
                </a:solidFill>
                <a:latin typeface="Arial" charset="0"/>
                <a:cs typeface="Arial" charset="0"/>
              </a:defRPr>
            </a:lvl5pPr>
            <a:lvl6pPr marL="2514600" indent="-228600" eaLnBrk="0" fontAlgn="base" hangingPunct="0">
              <a:spcBef>
                <a:spcPct val="0"/>
              </a:spcBef>
              <a:spcAft>
                <a:spcPct val="0"/>
              </a:spcAft>
              <a:defRPr sz="3200">
                <a:solidFill>
                  <a:schemeClr val="tx1"/>
                </a:solidFill>
                <a:latin typeface="Arial" charset="0"/>
                <a:cs typeface="Arial" charset="0"/>
              </a:defRPr>
            </a:lvl6pPr>
            <a:lvl7pPr marL="2971800" indent="-228600" eaLnBrk="0" fontAlgn="base" hangingPunct="0">
              <a:spcBef>
                <a:spcPct val="0"/>
              </a:spcBef>
              <a:spcAft>
                <a:spcPct val="0"/>
              </a:spcAft>
              <a:defRPr sz="3200">
                <a:solidFill>
                  <a:schemeClr val="tx1"/>
                </a:solidFill>
                <a:latin typeface="Arial" charset="0"/>
                <a:cs typeface="Arial" charset="0"/>
              </a:defRPr>
            </a:lvl7pPr>
            <a:lvl8pPr marL="3429000" indent="-228600" eaLnBrk="0" fontAlgn="base" hangingPunct="0">
              <a:spcBef>
                <a:spcPct val="0"/>
              </a:spcBef>
              <a:spcAft>
                <a:spcPct val="0"/>
              </a:spcAft>
              <a:defRPr sz="3200">
                <a:solidFill>
                  <a:schemeClr val="tx1"/>
                </a:solidFill>
                <a:latin typeface="Arial" charset="0"/>
                <a:cs typeface="Arial" charset="0"/>
              </a:defRPr>
            </a:lvl8pPr>
            <a:lvl9pPr marL="3886200" indent="-228600" eaLnBrk="0" fontAlgn="base" hangingPunct="0">
              <a:spcBef>
                <a:spcPct val="0"/>
              </a:spcBef>
              <a:spcAft>
                <a:spcPct val="0"/>
              </a:spcAft>
              <a:defRPr sz="3200">
                <a:solidFill>
                  <a:schemeClr val="tx1"/>
                </a:solidFill>
                <a:latin typeface="Arial" charset="0"/>
                <a:cs typeface="Arial" charset="0"/>
              </a:defRPr>
            </a:lvl9pPr>
          </a:lstStyle>
          <a:p>
            <a:pPr eaLnBrk="1" hangingPunct="1"/>
            <a:r>
              <a:rPr lang="en-US" dirty="0"/>
              <a:t>Dizziness, Nausea, Vomiting, Headache, Thirst, Irritability, Confusion</a:t>
            </a:r>
          </a:p>
        </p:txBody>
      </p:sp>
      <p:sp>
        <p:nvSpPr>
          <p:cNvPr id="7" name="TextBox 6"/>
          <p:cNvSpPr txBox="1">
            <a:spLocks noChangeArrowheads="1"/>
          </p:cNvSpPr>
          <p:nvPr/>
        </p:nvSpPr>
        <p:spPr bwMode="auto">
          <a:xfrm>
            <a:off x="914400" y="4953000"/>
            <a:ext cx="67818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Arial" charset="0"/>
                <a:cs typeface="Arial" charset="0"/>
              </a:defRPr>
            </a:lvl1pPr>
            <a:lvl2pPr marL="742950" indent="-285750" eaLnBrk="0" hangingPunct="0">
              <a:defRPr sz="3200">
                <a:solidFill>
                  <a:schemeClr val="tx1"/>
                </a:solidFill>
                <a:latin typeface="Arial" charset="0"/>
                <a:cs typeface="Arial" charset="0"/>
              </a:defRPr>
            </a:lvl2pPr>
            <a:lvl3pPr marL="1143000" indent="-228600" eaLnBrk="0" hangingPunct="0">
              <a:defRPr sz="3200">
                <a:solidFill>
                  <a:schemeClr val="tx1"/>
                </a:solidFill>
                <a:latin typeface="Arial" charset="0"/>
                <a:cs typeface="Arial" charset="0"/>
              </a:defRPr>
            </a:lvl3pPr>
            <a:lvl4pPr marL="1600200" indent="-228600" eaLnBrk="0" hangingPunct="0">
              <a:defRPr sz="3200">
                <a:solidFill>
                  <a:schemeClr val="tx1"/>
                </a:solidFill>
                <a:latin typeface="Arial" charset="0"/>
                <a:cs typeface="Arial" charset="0"/>
              </a:defRPr>
            </a:lvl4pPr>
            <a:lvl5pPr marL="2057400" indent="-228600" eaLnBrk="0" hangingPunct="0">
              <a:defRPr sz="3200">
                <a:solidFill>
                  <a:schemeClr val="tx1"/>
                </a:solidFill>
                <a:latin typeface="Arial" charset="0"/>
                <a:cs typeface="Arial" charset="0"/>
              </a:defRPr>
            </a:lvl5pPr>
            <a:lvl6pPr marL="2514600" indent="-228600" eaLnBrk="0" fontAlgn="base" hangingPunct="0">
              <a:spcBef>
                <a:spcPct val="0"/>
              </a:spcBef>
              <a:spcAft>
                <a:spcPct val="0"/>
              </a:spcAft>
              <a:defRPr sz="3200">
                <a:solidFill>
                  <a:schemeClr val="tx1"/>
                </a:solidFill>
                <a:latin typeface="Arial" charset="0"/>
                <a:cs typeface="Arial" charset="0"/>
              </a:defRPr>
            </a:lvl6pPr>
            <a:lvl7pPr marL="2971800" indent="-228600" eaLnBrk="0" fontAlgn="base" hangingPunct="0">
              <a:spcBef>
                <a:spcPct val="0"/>
              </a:spcBef>
              <a:spcAft>
                <a:spcPct val="0"/>
              </a:spcAft>
              <a:defRPr sz="3200">
                <a:solidFill>
                  <a:schemeClr val="tx1"/>
                </a:solidFill>
                <a:latin typeface="Arial" charset="0"/>
                <a:cs typeface="Arial" charset="0"/>
              </a:defRPr>
            </a:lvl7pPr>
            <a:lvl8pPr marL="3429000" indent="-228600" eaLnBrk="0" fontAlgn="base" hangingPunct="0">
              <a:spcBef>
                <a:spcPct val="0"/>
              </a:spcBef>
              <a:spcAft>
                <a:spcPct val="0"/>
              </a:spcAft>
              <a:defRPr sz="3200">
                <a:solidFill>
                  <a:schemeClr val="tx1"/>
                </a:solidFill>
                <a:latin typeface="Arial" charset="0"/>
                <a:cs typeface="Arial" charset="0"/>
              </a:defRPr>
            </a:lvl8pPr>
            <a:lvl9pPr marL="3886200" indent="-228600" eaLnBrk="0" fontAlgn="base" hangingPunct="0">
              <a:spcBef>
                <a:spcPct val="0"/>
              </a:spcBef>
              <a:spcAft>
                <a:spcPct val="0"/>
              </a:spcAft>
              <a:defRPr sz="3200">
                <a:solidFill>
                  <a:schemeClr val="tx1"/>
                </a:solidFill>
                <a:latin typeface="Arial" charset="0"/>
                <a:cs typeface="Arial" charset="0"/>
              </a:defRPr>
            </a:lvl9pPr>
          </a:lstStyle>
          <a:p>
            <a:pPr eaLnBrk="1" hangingPunct="1"/>
            <a:r>
              <a:rPr lang="en-US"/>
              <a:t>Heat Rash, Cramps, Exhaustion, Stroke, Death</a:t>
            </a:r>
          </a:p>
        </p:txBody>
      </p:sp>
    </p:spTree>
    <p:extLst>
      <p:ext uri="{BB962C8B-B14F-4D97-AF65-F5344CB8AC3E}">
        <p14:creationId xmlns:p14="http://schemas.microsoft.com/office/powerpoint/2010/main" val="378048631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Placeholder 2"/>
          <p:cNvSpPr>
            <a:spLocks noGrp="1"/>
          </p:cNvSpPr>
          <p:nvPr>
            <p:ph type="body" sz="half" idx="1"/>
          </p:nvPr>
        </p:nvSpPr>
        <p:spPr>
          <a:xfrm>
            <a:off x="457200" y="1905000"/>
            <a:ext cx="7162800" cy="4221163"/>
          </a:xfrm>
        </p:spPr>
        <p:txBody>
          <a:bodyPr/>
          <a:lstStyle/>
          <a:p>
            <a:r>
              <a:rPr lang="en-US" dirty="0" smtClean="0"/>
              <a:t>All workers need is water right?</a:t>
            </a:r>
          </a:p>
          <a:p>
            <a:endParaRPr lang="en-US" dirty="0" smtClean="0"/>
          </a:p>
          <a:p>
            <a:endParaRPr lang="en-US" dirty="0" smtClean="0"/>
          </a:p>
          <a:p>
            <a:r>
              <a:rPr lang="en-US" dirty="0" smtClean="0"/>
              <a:t>Only supervisors need to know what to do in a heat emergency.</a:t>
            </a:r>
          </a:p>
          <a:p>
            <a:endParaRPr lang="en-US" dirty="0" smtClean="0"/>
          </a:p>
          <a:p>
            <a:endParaRPr lang="en-US" dirty="0" smtClean="0"/>
          </a:p>
        </p:txBody>
      </p:sp>
      <p:sp>
        <p:nvSpPr>
          <p:cNvPr id="30723" name="Slide Number Placeholder 4"/>
          <p:cNvSpPr>
            <a:spLocks noGrp="1"/>
          </p:cNvSpPr>
          <p:nvPr>
            <p:ph type="sldNum" sz="quarter" idx="12"/>
          </p:nvPr>
        </p:nvSpPr>
        <p:spPr/>
        <p:txBody>
          <a:bodyPr/>
          <a:lstStyle>
            <a:lvl1pPr eaLnBrk="0" hangingPunct="0">
              <a:defRPr sz="3200">
                <a:solidFill>
                  <a:schemeClr val="tx1"/>
                </a:solidFill>
                <a:latin typeface="Arial" charset="0"/>
              </a:defRPr>
            </a:lvl1pPr>
            <a:lvl2pPr marL="742950" indent="-285750" eaLnBrk="0" hangingPunct="0">
              <a:defRPr sz="3200">
                <a:solidFill>
                  <a:schemeClr val="tx1"/>
                </a:solidFill>
                <a:latin typeface="Arial" charset="0"/>
              </a:defRPr>
            </a:lvl2pPr>
            <a:lvl3pPr marL="1143000" indent="-228600" eaLnBrk="0" hangingPunct="0">
              <a:defRPr sz="3200">
                <a:solidFill>
                  <a:schemeClr val="tx1"/>
                </a:solidFill>
                <a:latin typeface="Arial" charset="0"/>
              </a:defRPr>
            </a:lvl3pPr>
            <a:lvl4pPr marL="1600200" indent="-228600" eaLnBrk="0" hangingPunct="0">
              <a:defRPr sz="3200">
                <a:solidFill>
                  <a:schemeClr val="tx1"/>
                </a:solidFill>
                <a:latin typeface="Arial" charset="0"/>
              </a:defRPr>
            </a:lvl4pPr>
            <a:lvl5pPr marL="2057400" indent="-228600" eaLnBrk="0" hangingPunct="0">
              <a:defRPr sz="3200">
                <a:solidFill>
                  <a:schemeClr val="tx1"/>
                </a:solidFill>
                <a:latin typeface="Arial" charset="0"/>
              </a:defRPr>
            </a:lvl5pPr>
            <a:lvl6pPr marL="2514600" indent="-228600" eaLnBrk="0" fontAlgn="base" hangingPunct="0">
              <a:spcBef>
                <a:spcPct val="0"/>
              </a:spcBef>
              <a:spcAft>
                <a:spcPct val="0"/>
              </a:spcAft>
              <a:defRPr sz="3200">
                <a:solidFill>
                  <a:schemeClr val="tx1"/>
                </a:solidFill>
                <a:latin typeface="Arial" charset="0"/>
              </a:defRPr>
            </a:lvl6pPr>
            <a:lvl7pPr marL="2971800" indent="-228600" eaLnBrk="0" fontAlgn="base" hangingPunct="0">
              <a:spcBef>
                <a:spcPct val="0"/>
              </a:spcBef>
              <a:spcAft>
                <a:spcPct val="0"/>
              </a:spcAft>
              <a:defRPr sz="3200">
                <a:solidFill>
                  <a:schemeClr val="tx1"/>
                </a:solidFill>
                <a:latin typeface="Arial" charset="0"/>
              </a:defRPr>
            </a:lvl7pPr>
            <a:lvl8pPr marL="3429000" indent="-228600" eaLnBrk="0" fontAlgn="base" hangingPunct="0">
              <a:spcBef>
                <a:spcPct val="0"/>
              </a:spcBef>
              <a:spcAft>
                <a:spcPct val="0"/>
              </a:spcAft>
              <a:defRPr sz="3200">
                <a:solidFill>
                  <a:schemeClr val="tx1"/>
                </a:solidFill>
                <a:latin typeface="Arial" charset="0"/>
              </a:defRPr>
            </a:lvl8pPr>
            <a:lvl9pPr marL="3886200" indent="-228600" eaLnBrk="0" fontAlgn="base" hangingPunct="0">
              <a:spcBef>
                <a:spcPct val="0"/>
              </a:spcBef>
              <a:spcAft>
                <a:spcPct val="0"/>
              </a:spcAft>
              <a:defRPr sz="3200">
                <a:solidFill>
                  <a:schemeClr val="tx1"/>
                </a:solidFill>
                <a:latin typeface="Arial" charset="0"/>
              </a:defRPr>
            </a:lvl9pPr>
          </a:lstStyle>
          <a:p>
            <a:pPr eaLnBrk="1" hangingPunct="1">
              <a:defRPr/>
            </a:pPr>
            <a:fld id="{9C60A5EB-8527-4B07-8930-4E045F222B35}" type="slidenum">
              <a:rPr lang="en-US" sz="1400" smtClean="0">
                <a:solidFill>
                  <a:srgbClr val="4D4D4D"/>
                </a:solidFill>
              </a:rPr>
              <a:pPr eaLnBrk="1" hangingPunct="1">
                <a:defRPr/>
              </a:pPr>
              <a:t>15</a:t>
            </a:fld>
            <a:endParaRPr lang="en-US" sz="1400" smtClean="0">
              <a:solidFill>
                <a:srgbClr val="4D4D4D"/>
              </a:solidFill>
            </a:endParaRPr>
          </a:p>
        </p:txBody>
      </p:sp>
      <p:sp>
        <p:nvSpPr>
          <p:cNvPr id="30724" name="Title 1"/>
          <p:cNvSpPr>
            <a:spLocks noGrp="1"/>
          </p:cNvSpPr>
          <p:nvPr>
            <p:ph type="title"/>
          </p:nvPr>
        </p:nvSpPr>
        <p:spPr/>
        <p:txBody>
          <a:bodyPr/>
          <a:lstStyle/>
          <a:p>
            <a:r>
              <a:rPr lang="en-US" sz="3600" dirty="0" smtClean="0"/>
              <a:t>Heat Illness “Quiz”</a:t>
            </a:r>
          </a:p>
        </p:txBody>
      </p:sp>
      <p:sp>
        <p:nvSpPr>
          <p:cNvPr id="7" name="TextBox 6"/>
          <p:cNvSpPr txBox="1">
            <a:spLocks noChangeArrowheads="1"/>
          </p:cNvSpPr>
          <p:nvPr/>
        </p:nvSpPr>
        <p:spPr bwMode="auto">
          <a:xfrm>
            <a:off x="1066800" y="2438400"/>
            <a:ext cx="67818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Arial" charset="0"/>
                <a:cs typeface="Arial" charset="0"/>
              </a:defRPr>
            </a:lvl1pPr>
            <a:lvl2pPr marL="742950" indent="-285750" eaLnBrk="0" hangingPunct="0">
              <a:defRPr sz="3200">
                <a:solidFill>
                  <a:schemeClr val="tx1"/>
                </a:solidFill>
                <a:latin typeface="Arial" charset="0"/>
                <a:cs typeface="Arial" charset="0"/>
              </a:defRPr>
            </a:lvl2pPr>
            <a:lvl3pPr marL="1143000" indent="-228600" eaLnBrk="0" hangingPunct="0">
              <a:defRPr sz="3200">
                <a:solidFill>
                  <a:schemeClr val="tx1"/>
                </a:solidFill>
                <a:latin typeface="Arial" charset="0"/>
                <a:cs typeface="Arial" charset="0"/>
              </a:defRPr>
            </a:lvl3pPr>
            <a:lvl4pPr marL="1600200" indent="-228600" eaLnBrk="0" hangingPunct="0">
              <a:defRPr sz="3200">
                <a:solidFill>
                  <a:schemeClr val="tx1"/>
                </a:solidFill>
                <a:latin typeface="Arial" charset="0"/>
                <a:cs typeface="Arial" charset="0"/>
              </a:defRPr>
            </a:lvl4pPr>
            <a:lvl5pPr marL="2057400" indent="-228600" eaLnBrk="0" hangingPunct="0">
              <a:defRPr sz="3200">
                <a:solidFill>
                  <a:schemeClr val="tx1"/>
                </a:solidFill>
                <a:latin typeface="Arial" charset="0"/>
                <a:cs typeface="Arial" charset="0"/>
              </a:defRPr>
            </a:lvl5pPr>
            <a:lvl6pPr marL="2514600" indent="-228600" eaLnBrk="0" fontAlgn="base" hangingPunct="0">
              <a:spcBef>
                <a:spcPct val="0"/>
              </a:spcBef>
              <a:spcAft>
                <a:spcPct val="0"/>
              </a:spcAft>
              <a:defRPr sz="3200">
                <a:solidFill>
                  <a:schemeClr val="tx1"/>
                </a:solidFill>
                <a:latin typeface="Arial" charset="0"/>
                <a:cs typeface="Arial" charset="0"/>
              </a:defRPr>
            </a:lvl6pPr>
            <a:lvl7pPr marL="2971800" indent="-228600" eaLnBrk="0" fontAlgn="base" hangingPunct="0">
              <a:spcBef>
                <a:spcPct val="0"/>
              </a:spcBef>
              <a:spcAft>
                <a:spcPct val="0"/>
              </a:spcAft>
              <a:defRPr sz="3200">
                <a:solidFill>
                  <a:schemeClr val="tx1"/>
                </a:solidFill>
                <a:latin typeface="Arial" charset="0"/>
                <a:cs typeface="Arial" charset="0"/>
              </a:defRPr>
            </a:lvl7pPr>
            <a:lvl8pPr marL="3429000" indent="-228600" eaLnBrk="0" fontAlgn="base" hangingPunct="0">
              <a:spcBef>
                <a:spcPct val="0"/>
              </a:spcBef>
              <a:spcAft>
                <a:spcPct val="0"/>
              </a:spcAft>
              <a:defRPr sz="3200">
                <a:solidFill>
                  <a:schemeClr val="tx1"/>
                </a:solidFill>
                <a:latin typeface="Arial" charset="0"/>
                <a:cs typeface="Arial" charset="0"/>
              </a:defRPr>
            </a:lvl8pPr>
            <a:lvl9pPr marL="3886200" indent="-228600" eaLnBrk="0" fontAlgn="base" hangingPunct="0">
              <a:spcBef>
                <a:spcPct val="0"/>
              </a:spcBef>
              <a:spcAft>
                <a:spcPct val="0"/>
              </a:spcAft>
              <a:defRPr sz="3200">
                <a:solidFill>
                  <a:schemeClr val="tx1"/>
                </a:solidFill>
                <a:latin typeface="Arial" charset="0"/>
                <a:cs typeface="Arial" charset="0"/>
              </a:defRPr>
            </a:lvl9pPr>
          </a:lstStyle>
          <a:p>
            <a:pPr eaLnBrk="1" hangingPunct="1"/>
            <a:r>
              <a:rPr lang="en-US" dirty="0"/>
              <a:t>NO! Water, Rest, </a:t>
            </a:r>
            <a:r>
              <a:rPr lang="en-US" dirty="0" smtClean="0"/>
              <a:t>Shade, and Acclimatization</a:t>
            </a:r>
            <a:endParaRPr lang="en-US" dirty="0"/>
          </a:p>
        </p:txBody>
      </p:sp>
      <p:sp>
        <p:nvSpPr>
          <p:cNvPr id="8" name="TextBox 7"/>
          <p:cNvSpPr txBox="1">
            <a:spLocks noChangeArrowheads="1"/>
          </p:cNvSpPr>
          <p:nvPr/>
        </p:nvSpPr>
        <p:spPr bwMode="auto">
          <a:xfrm>
            <a:off x="1066800" y="4865688"/>
            <a:ext cx="67818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Arial" charset="0"/>
                <a:cs typeface="Arial" charset="0"/>
              </a:defRPr>
            </a:lvl1pPr>
            <a:lvl2pPr marL="742950" indent="-285750" eaLnBrk="0" hangingPunct="0">
              <a:defRPr sz="3200">
                <a:solidFill>
                  <a:schemeClr val="tx1"/>
                </a:solidFill>
                <a:latin typeface="Arial" charset="0"/>
                <a:cs typeface="Arial" charset="0"/>
              </a:defRPr>
            </a:lvl2pPr>
            <a:lvl3pPr marL="1143000" indent="-228600" eaLnBrk="0" hangingPunct="0">
              <a:defRPr sz="3200">
                <a:solidFill>
                  <a:schemeClr val="tx1"/>
                </a:solidFill>
                <a:latin typeface="Arial" charset="0"/>
                <a:cs typeface="Arial" charset="0"/>
              </a:defRPr>
            </a:lvl3pPr>
            <a:lvl4pPr marL="1600200" indent="-228600" eaLnBrk="0" hangingPunct="0">
              <a:defRPr sz="3200">
                <a:solidFill>
                  <a:schemeClr val="tx1"/>
                </a:solidFill>
                <a:latin typeface="Arial" charset="0"/>
                <a:cs typeface="Arial" charset="0"/>
              </a:defRPr>
            </a:lvl4pPr>
            <a:lvl5pPr marL="2057400" indent="-228600" eaLnBrk="0" hangingPunct="0">
              <a:defRPr sz="3200">
                <a:solidFill>
                  <a:schemeClr val="tx1"/>
                </a:solidFill>
                <a:latin typeface="Arial" charset="0"/>
                <a:cs typeface="Arial" charset="0"/>
              </a:defRPr>
            </a:lvl5pPr>
            <a:lvl6pPr marL="2514600" indent="-228600" eaLnBrk="0" fontAlgn="base" hangingPunct="0">
              <a:spcBef>
                <a:spcPct val="0"/>
              </a:spcBef>
              <a:spcAft>
                <a:spcPct val="0"/>
              </a:spcAft>
              <a:defRPr sz="3200">
                <a:solidFill>
                  <a:schemeClr val="tx1"/>
                </a:solidFill>
                <a:latin typeface="Arial" charset="0"/>
                <a:cs typeface="Arial" charset="0"/>
              </a:defRPr>
            </a:lvl6pPr>
            <a:lvl7pPr marL="2971800" indent="-228600" eaLnBrk="0" fontAlgn="base" hangingPunct="0">
              <a:spcBef>
                <a:spcPct val="0"/>
              </a:spcBef>
              <a:spcAft>
                <a:spcPct val="0"/>
              </a:spcAft>
              <a:defRPr sz="3200">
                <a:solidFill>
                  <a:schemeClr val="tx1"/>
                </a:solidFill>
                <a:latin typeface="Arial" charset="0"/>
                <a:cs typeface="Arial" charset="0"/>
              </a:defRPr>
            </a:lvl7pPr>
            <a:lvl8pPr marL="3429000" indent="-228600" eaLnBrk="0" fontAlgn="base" hangingPunct="0">
              <a:spcBef>
                <a:spcPct val="0"/>
              </a:spcBef>
              <a:spcAft>
                <a:spcPct val="0"/>
              </a:spcAft>
              <a:defRPr sz="3200">
                <a:solidFill>
                  <a:schemeClr val="tx1"/>
                </a:solidFill>
                <a:latin typeface="Arial" charset="0"/>
                <a:cs typeface="Arial" charset="0"/>
              </a:defRPr>
            </a:lvl8pPr>
            <a:lvl9pPr marL="3886200" indent="-228600" eaLnBrk="0" fontAlgn="base" hangingPunct="0">
              <a:spcBef>
                <a:spcPct val="0"/>
              </a:spcBef>
              <a:spcAft>
                <a:spcPct val="0"/>
              </a:spcAft>
              <a:defRPr sz="3200">
                <a:solidFill>
                  <a:schemeClr val="tx1"/>
                </a:solidFill>
                <a:latin typeface="Arial" charset="0"/>
                <a:cs typeface="Arial" charset="0"/>
              </a:defRPr>
            </a:lvl9pPr>
          </a:lstStyle>
          <a:p>
            <a:pPr eaLnBrk="1" hangingPunct="1"/>
            <a:r>
              <a:rPr lang="en-US" dirty="0"/>
              <a:t>NO! </a:t>
            </a:r>
            <a:r>
              <a:rPr lang="en-US" dirty="0" smtClean="0"/>
              <a:t>Employers must train all workers- not just supervisors.</a:t>
            </a:r>
            <a:endParaRPr lang="en-US" dirty="0"/>
          </a:p>
        </p:txBody>
      </p:sp>
    </p:spTree>
    <p:extLst>
      <p:ext uri="{BB962C8B-B14F-4D97-AF65-F5344CB8AC3E}">
        <p14:creationId xmlns:p14="http://schemas.microsoft.com/office/powerpoint/2010/main" val="362707377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1"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1"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8" grpId="0"/>
      <p:bldP spid="8" grpId="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sz="3600" dirty="0" smtClean="0"/>
              <a:t>Thank you!</a:t>
            </a:r>
          </a:p>
        </p:txBody>
      </p:sp>
      <p:sp>
        <p:nvSpPr>
          <p:cNvPr id="28675" name="Text Placeholder 2"/>
          <p:cNvSpPr>
            <a:spLocks noGrp="1"/>
          </p:cNvSpPr>
          <p:nvPr>
            <p:ph type="body" sz="half" idx="1"/>
          </p:nvPr>
        </p:nvSpPr>
        <p:spPr>
          <a:xfrm>
            <a:off x="609600" y="2819400"/>
            <a:ext cx="6629400" cy="914400"/>
          </a:xfrm>
        </p:spPr>
        <p:txBody>
          <a:bodyPr/>
          <a:lstStyle/>
          <a:p>
            <a:pPr marL="0" indent="0" algn="ctr">
              <a:buFontTx/>
              <a:buNone/>
              <a:defRPr/>
            </a:pPr>
            <a:r>
              <a:rPr lang="en-US" sz="4500" dirty="0" smtClean="0">
                <a:latin typeface="+mj-lt"/>
                <a:cs typeface="Aharoni" pitchFamily="2" charset="-79"/>
              </a:rPr>
              <a:t>Questions?</a:t>
            </a:r>
          </a:p>
        </p:txBody>
      </p:sp>
      <p:sp>
        <p:nvSpPr>
          <p:cNvPr id="28676" name="Slide Number Placeholder 4"/>
          <p:cNvSpPr>
            <a:spLocks noGrp="1"/>
          </p:cNvSpPr>
          <p:nvPr>
            <p:ph type="sldNum" sz="quarter" idx="12"/>
          </p:nvPr>
        </p:nvSpPr>
        <p:spPr/>
        <p:txBody>
          <a:bodyPr/>
          <a:lstStyle>
            <a:lvl1pPr eaLnBrk="0" hangingPunct="0">
              <a:defRPr sz="3200">
                <a:solidFill>
                  <a:schemeClr val="tx1"/>
                </a:solidFill>
                <a:latin typeface="Arial" charset="0"/>
              </a:defRPr>
            </a:lvl1pPr>
            <a:lvl2pPr marL="742950" indent="-285750" eaLnBrk="0" hangingPunct="0">
              <a:defRPr sz="3200">
                <a:solidFill>
                  <a:schemeClr val="tx1"/>
                </a:solidFill>
                <a:latin typeface="Arial" charset="0"/>
              </a:defRPr>
            </a:lvl2pPr>
            <a:lvl3pPr marL="1143000" indent="-228600" eaLnBrk="0" hangingPunct="0">
              <a:defRPr sz="3200">
                <a:solidFill>
                  <a:schemeClr val="tx1"/>
                </a:solidFill>
                <a:latin typeface="Arial" charset="0"/>
              </a:defRPr>
            </a:lvl3pPr>
            <a:lvl4pPr marL="1600200" indent="-228600" eaLnBrk="0" hangingPunct="0">
              <a:defRPr sz="3200">
                <a:solidFill>
                  <a:schemeClr val="tx1"/>
                </a:solidFill>
                <a:latin typeface="Arial" charset="0"/>
              </a:defRPr>
            </a:lvl4pPr>
            <a:lvl5pPr marL="2057400" indent="-228600" eaLnBrk="0" hangingPunct="0">
              <a:defRPr sz="3200">
                <a:solidFill>
                  <a:schemeClr val="tx1"/>
                </a:solidFill>
                <a:latin typeface="Arial" charset="0"/>
              </a:defRPr>
            </a:lvl5pPr>
            <a:lvl6pPr marL="2514600" indent="-228600" eaLnBrk="0" fontAlgn="base" hangingPunct="0">
              <a:spcBef>
                <a:spcPct val="0"/>
              </a:spcBef>
              <a:spcAft>
                <a:spcPct val="0"/>
              </a:spcAft>
              <a:defRPr sz="3200">
                <a:solidFill>
                  <a:schemeClr val="tx1"/>
                </a:solidFill>
                <a:latin typeface="Arial" charset="0"/>
              </a:defRPr>
            </a:lvl6pPr>
            <a:lvl7pPr marL="2971800" indent="-228600" eaLnBrk="0" fontAlgn="base" hangingPunct="0">
              <a:spcBef>
                <a:spcPct val="0"/>
              </a:spcBef>
              <a:spcAft>
                <a:spcPct val="0"/>
              </a:spcAft>
              <a:defRPr sz="3200">
                <a:solidFill>
                  <a:schemeClr val="tx1"/>
                </a:solidFill>
                <a:latin typeface="Arial" charset="0"/>
              </a:defRPr>
            </a:lvl7pPr>
            <a:lvl8pPr marL="3429000" indent="-228600" eaLnBrk="0" fontAlgn="base" hangingPunct="0">
              <a:spcBef>
                <a:spcPct val="0"/>
              </a:spcBef>
              <a:spcAft>
                <a:spcPct val="0"/>
              </a:spcAft>
              <a:defRPr sz="3200">
                <a:solidFill>
                  <a:schemeClr val="tx1"/>
                </a:solidFill>
                <a:latin typeface="Arial" charset="0"/>
              </a:defRPr>
            </a:lvl8pPr>
            <a:lvl9pPr marL="3886200" indent="-228600" eaLnBrk="0" fontAlgn="base" hangingPunct="0">
              <a:spcBef>
                <a:spcPct val="0"/>
              </a:spcBef>
              <a:spcAft>
                <a:spcPct val="0"/>
              </a:spcAft>
              <a:defRPr sz="3200">
                <a:solidFill>
                  <a:schemeClr val="tx1"/>
                </a:solidFill>
                <a:latin typeface="Arial" charset="0"/>
              </a:defRPr>
            </a:lvl9pPr>
          </a:lstStyle>
          <a:p>
            <a:pPr eaLnBrk="1" hangingPunct="1">
              <a:defRPr/>
            </a:pPr>
            <a:fld id="{CCE53562-3C49-4CDB-922D-E9F8D48FE3F0}" type="slidenum">
              <a:rPr lang="en-US" sz="1400" smtClean="0">
                <a:solidFill>
                  <a:srgbClr val="4D4D4D"/>
                </a:solidFill>
              </a:rPr>
              <a:pPr eaLnBrk="1" hangingPunct="1">
                <a:defRPr/>
              </a:pPr>
              <a:t>16</a:t>
            </a:fld>
            <a:endParaRPr lang="en-US" sz="1400" smtClean="0">
              <a:solidFill>
                <a:srgbClr val="4D4D4D"/>
              </a:solidFill>
            </a:endParaRPr>
          </a:p>
        </p:txBody>
      </p:sp>
    </p:spTree>
    <p:extLst>
      <p:ext uri="{BB962C8B-B14F-4D97-AF65-F5344CB8AC3E}">
        <p14:creationId xmlns:p14="http://schemas.microsoft.com/office/powerpoint/2010/main" val="23804878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6"/>
          <p:cNvSpPr>
            <a:spLocks noGrp="1"/>
          </p:cNvSpPr>
          <p:nvPr>
            <p:ph type="sldNum" sz="quarter" idx="12"/>
          </p:nvPr>
        </p:nvSpPr>
        <p:spPr/>
        <p:txBody>
          <a:bodyPr/>
          <a:lstStyle>
            <a:lvl1pPr eaLnBrk="0" hangingPunct="0">
              <a:defRPr sz="3200">
                <a:solidFill>
                  <a:schemeClr val="tx1"/>
                </a:solidFill>
                <a:latin typeface="Arial" charset="0"/>
              </a:defRPr>
            </a:lvl1pPr>
            <a:lvl2pPr marL="742950" indent="-285750" eaLnBrk="0" hangingPunct="0">
              <a:defRPr sz="3200">
                <a:solidFill>
                  <a:schemeClr val="tx1"/>
                </a:solidFill>
                <a:latin typeface="Arial" charset="0"/>
              </a:defRPr>
            </a:lvl2pPr>
            <a:lvl3pPr marL="1143000" indent="-228600" eaLnBrk="0" hangingPunct="0">
              <a:defRPr sz="3200">
                <a:solidFill>
                  <a:schemeClr val="tx1"/>
                </a:solidFill>
                <a:latin typeface="Arial" charset="0"/>
              </a:defRPr>
            </a:lvl3pPr>
            <a:lvl4pPr marL="1600200" indent="-228600" eaLnBrk="0" hangingPunct="0">
              <a:defRPr sz="3200">
                <a:solidFill>
                  <a:schemeClr val="tx1"/>
                </a:solidFill>
                <a:latin typeface="Arial" charset="0"/>
              </a:defRPr>
            </a:lvl4pPr>
            <a:lvl5pPr marL="2057400" indent="-228600" eaLnBrk="0" hangingPunct="0">
              <a:defRPr sz="3200">
                <a:solidFill>
                  <a:schemeClr val="tx1"/>
                </a:solidFill>
                <a:latin typeface="Arial" charset="0"/>
              </a:defRPr>
            </a:lvl5pPr>
            <a:lvl6pPr marL="2514600" indent="-228600" eaLnBrk="0" fontAlgn="base" hangingPunct="0">
              <a:spcBef>
                <a:spcPct val="0"/>
              </a:spcBef>
              <a:spcAft>
                <a:spcPct val="0"/>
              </a:spcAft>
              <a:defRPr sz="3200">
                <a:solidFill>
                  <a:schemeClr val="tx1"/>
                </a:solidFill>
                <a:latin typeface="Arial" charset="0"/>
              </a:defRPr>
            </a:lvl6pPr>
            <a:lvl7pPr marL="2971800" indent="-228600" eaLnBrk="0" fontAlgn="base" hangingPunct="0">
              <a:spcBef>
                <a:spcPct val="0"/>
              </a:spcBef>
              <a:spcAft>
                <a:spcPct val="0"/>
              </a:spcAft>
              <a:defRPr sz="3200">
                <a:solidFill>
                  <a:schemeClr val="tx1"/>
                </a:solidFill>
                <a:latin typeface="Arial" charset="0"/>
              </a:defRPr>
            </a:lvl7pPr>
            <a:lvl8pPr marL="3429000" indent="-228600" eaLnBrk="0" fontAlgn="base" hangingPunct="0">
              <a:spcBef>
                <a:spcPct val="0"/>
              </a:spcBef>
              <a:spcAft>
                <a:spcPct val="0"/>
              </a:spcAft>
              <a:defRPr sz="3200">
                <a:solidFill>
                  <a:schemeClr val="tx1"/>
                </a:solidFill>
                <a:latin typeface="Arial" charset="0"/>
              </a:defRPr>
            </a:lvl8pPr>
            <a:lvl9pPr marL="3886200" indent="-228600" eaLnBrk="0" fontAlgn="base" hangingPunct="0">
              <a:spcBef>
                <a:spcPct val="0"/>
              </a:spcBef>
              <a:spcAft>
                <a:spcPct val="0"/>
              </a:spcAft>
              <a:defRPr sz="3200">
                <a:solidFill>
                  <a:schemeClr val="tx1"/>
                </a:solidFill>
                <a:latin typeface="Arial" charset="0"/>
              </a:defRPr>
            </a:lvl9pPr>
          </a:lstStyle>
          <a:p>
            <a:pPr eaLnBrk="1" hangingPunct="1">
              <a:defRPr/>
            </a:pPr>
            <a:fld id="{BF46E671-1A23-4077-9347-BDF6262C5D65}" type="slidenum">
              <a:rPr lang="en-US" sz="1400" smtClean="0">
                <a:solidFill>
                  <a:srgbClr val="4D4D4D"/>
                </a:solidFill>
              </a:rPr>
              <a:pPr eaLnBrk="1" hangingPunct="1">
                <a:defRPr/>
              </a:pPr>
              <a:t>2</a:t>
            </a:fld>
            <a:endParaRPr lang="en-US" sz="1400" smtClean="0">
              <a:solidFill>
                <a:srgbClr val="4D4D4D"/>
              </a:solidFill>
            </a:endParaRPr>
          </a:p>
        </p:txBody>
      </p:sp>
      <p:sp>
        <p:nvSpPr>
          <p:cNvPr id="10243" name="Rectangle 2"/>
          <p:cNvSpPr>
            <a:spLocks noGrp="1" noChangeArrowheads="1"/>
          </p:cNvSpPr>
          <p:nvPr>
            <p:ph type="title"/>
          </p:nvPr>
        </p:nvSpPr>
        <p:spPr>
          <a:xfrm>
            <a:off x="1143000" y="274638"/>
            <a:ext cx="8001000" cy="1325562"/>
          </a:xfrm>
        </p:spPr>
        <p:txBody>
          <a:bodyPr/>
          <a:lstStyle/>
          <a:p>
            <a:pPr eaLnBrk="1" hangingPunct="1"/>
            <a:r>
              <a:rPr lang="en-US" sz="3600" dirty="0" smtClean="0"/>
              <a:t>Heat Illness: Matter of Life or Death</a:t>
            </a:r>
          </a:p>
        </p:txBody>
      </p:sp>
      <p:sp>
        <p:nvSpPr>
          <p:cNvPr id="10244" name="Rectangle 3"/>
          <p:cNvSpPr>
            <a:spLocks noGrp="1" noChangeArrowheads="1"/>
          </p:cNvSpPr>
          <p:nvPr>
            <p:ph type="body" sz="half" idx="1"/>
          </p:nvPr>
        </p:nvSpPr>
        <p:spPr>
          <a:xfrm>
            <a:off x="457200" y="1600200"/>
            <a:ext cx="5257800" cy="5029200"/>
          </a:xfrm>
        </p:spPr>
        <p:txBody>
          <a:bodyPr/>
          <a:lstStyle/>
          <a:p>
            <a:pPr eaLnBrk="1" hangingPunct="1"/>
            <a:r>
              <a:rPr lang="en-US" sz="2600" dirty="0" smtClean="0"/>
              <a:t>Heat killed over 200 U.S. workers between 2009 and 2013</a:t>
            </a:r>
          </a:p>
          <a:p>
            <a:pPr>
              <a:spcAft>
                <a:spcPts val="1200"/>
              </a:spcAft>
              <a:defRPr/>
            </a:pPr>
            <a:r>
              <a:rPr lang="en-US" sz="2800" dirty="0"/>
              <a:t>Occupations most affected by heat-related illnesses:</a:t>
            </a:r>
          </a:p>
          <a:p>
            <a:pPr lvl="1">
              <a:defRPr/>
            </a:pPr>
            <a:r>
              <a:rPr lang="en-US" dirty="0"/>
              <a:t>Construction</a:t>
            </a:r>
          </a:p>
          <a:p>
            <a:pPr lvl="1">
              <a:defRPr/>
            </a:pPr>
            <a:r>
              <a:rPr lang="en-US" dirty="0" smtClean="0"/>
              <a:t>Agriculture</a:t>
            </a:r>
            <a:endParaRPr lang="en-US" dirty="0"/>
          </a:p>
          <a:p>
            <a:pPr lvl="1">
              <a:defRPr/>
            </a:pPr>
            <a:r>
              <a:rPr lang="en-US" dirty="0"/>
              <a:t>Building/Grounds Maintenance and </a:t>
            </a:r>
            <a:r>
              <a:rPr lang="en-US" dirty="0" smtClean="0"/>
              <a:t>Cleaning</a:t>
            </a:r>
          </a:p>
          <a:p>
            <a:pPr lvl="1">
              <a:defRPr/>
            </a:pPr>
            <a:r>
              <a:rPr lang="en-US" dirty="0" smtClean="0"/>
              <a:t>Trade</a:t>
            </a:r>
            <a:r>
              <a:rPr lang="en-US" dirty="0"/>
              <a:t>, transportation and utilities workers</a:t>
            </a:r>
          </a:p>
          <a:p>
            <a:pPr lvl="1">
              <a:defRPr/>
            </a:pPr>
            <a:r>
              <a:rPr lang="en-US" dirty="0" smtClean="0"/>
              <a:t>Oil and Gas</a:t>
            </a:r>
            <a:endParaRPr lang="en-US" dirty="0"/>
          </a:p>
        </p:txBody>
      </p:sp>
      <p:pic>
        <p:nvPicPr>
          <p:cNvPr id="10245" name="Picture 10" descr="uvs110420-00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29077" y="1828800"/>
            <a:ext cx="3046016"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20047" y="3838310"/>
            <a:ext cx="2815259" cy="1831710"/>
          </a:xfrm>
          <a:prstGeom prst="rect">
            <a:avLst/>
          </a:prstGeom>
        </p:spPr>
      </p:pic>
    </p:spTree>
    <p:extLst>
      <p:ext uri="{BB962C8B-B14F-4D97-AF65-F5344CB8AC3E}">
        <p14:creationId xmlns:p14="http://schemas.microsoft.com/office/powerpoint/2010/main" val="210847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Heat Illness: Matter of Life or Death</a:t>
            </a:r>
            <a:endParaRPr lang="en-US" sz="3600" dirty="0"/>
          </a:p>
        </p:txBody>
      </p:sp>
      <p:sp>
        <p:nvSpPr>
          <p:cNvPr id="3" name="Content Placeholder 2"/>
          <p:cNvSpPr>
            <a:spLocks noGrp="1"/>
          </p:cNvSpPr>
          <p:nvPr>
            <p:ph idx="1"/>
          </p:nvPr>
        </p:nvSpPr>
        <p:spPr>
          <a:xfrm>
            <a:off x="457200" y="1828800"/>
            <a:ext cx="5257800" cy="4419599"/>
          </a:xfrm>
        </p:spPr>
        <p:txBody>
          <a:bodyPr/>
          <a:lstStyle/>
          <a:p>
            <a:pPr eaLnBrk="1" hangingPunct="1"/>
            <a:r>
              <a:rPr lang="en-US" sz="2600" dirty="0" smtClean="0"/>
              <a:t>Heat may cause cramps, heat rash, or more severe heat illnesses -- heat exhaustion and heat stroke</a:t>
            </a:r>
          </a:p>
          <a:p>
            <a:pPr eaLnBrk="1" hangingPunct="1"/>
            <a:r>
              <a:rPr lang="en-US" sz="2600" dirty="0" smtClean="0"/>
              <a:t>Some workers may not recognize the early symptoms</a:t>
            </a:r>
          </a:p>
          <a:p>
            <a:pPr eaLnBrk="1" hangingPunct="1"/>
            <a:r>
              <a:rPr lang="en-US" sz="2600" dirty="0" smtClean="0"/>
              <a:t>Heat stroke can be deadly</a:t>
            </a:r>
          </a:p>
          <a:p>
            <a:pPr eaLnBrk="1" hangingPunct="1"/>
            <a:r>
              <a:rPr lang="en-US" sz="2600" dirty="0" smtClean="0"/>
              <a:t>Early and quick action can save lives</a:t>
            </a:r>
          </a:p>
          <a:p>
            <a:endParaRPr lang="en-US" dirty="0"/>
          </a:p>
        </p:txBody>
      </p:sp>
      <p:sp>
        <p:nvSpPr>
          <p:cNvPr id="4" name="Slide Number Placeholder 3"/>
          <p:cNvSpPr>
            <a:spLocks noGrp="1"/>
          </p:cNvSpPr>
          <p:nvPr>
            <p:ph type="sldNum" sz="quarter" idx="12"/>
          </p:nvPr>
        </p:nvSpPr>
        <p:spPr/>
        <p:txBody>
          <a:bodyPr/>
          <a:lstStyle/>
          <a:p>
            <a:pPr>
              <a:defRPr/>
            </a:pPr>
            <a:fld id="{F030EBAA-ADAB-48D0-B52D-38C239C3AABD}" type="slidenum">
              <a:rPr lang="en-US" smtClean="0"/>
              <a:pPr>
                <a:defRPr/>
              </a:pPr>
              <a:t>3</a:t>
            </a:fld>
            <a:endParaRPr lang="en-US"/>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77000" y="4019020"/>
            <a:ext cx="2133600" cy="2133600"/>
          </a:xfrm>
          <a:prstGeom prst="rect">
            <a:avLst/>
          </a:prstGeom>
        </p:spPr>
      </p:pic>
      <p:pic>
        <p:nvPicPr>
          <p:cNvPr id="8" name="Picture 9" descr="Picture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8400" y="1872720"/>
            <a:ext cx="1911350" cy="212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29352" y="5603401"/>
            <a:ext cx="5019048" cy="895238"/>
          </a:xfrm>
          <a:prstGeom prst="rect">
            <a:avLst/>
          </a:prstGeom>
        </p:spPr>
      </p:pic>
    </p:spTree>
    <p:extLst>
      <p:ext uri="{BB962C8B-B14F-4D97-AF65-F5344CB8AC3E}">
        <p14:creationId xmlns:p14="http://schemas.microsoft.com/office/powerpoint/2010/main" val="40322963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 Heat Illness</a:t>
            </a:r>
            <a:endParaRPr lang="en-US" dirty="0"/>
          </a:p>
        </p:txBody>
      </p:sp>
      <p:sp>
        <p:nvSpPr>
          <p:cNvPr id="3" name="Content Placeholder 2"/>
          <p:cNvSpPr>
            <a:spLocks noGrp="1"/>
          </p:cNvSpPr>
          <p:nvPr>
            <p:ph idx="1"/>
          </p:nvPr>
        </p:nvSpPr>
        <p:spPr>
          <a:xfrm>
            <a:off x="457200" y="1600200"/>
            <a:ext cx="8229600" cy="4525963"/>
          </a:xfrm>
        </p:spPr>
        <p:txBody>
          <a:bodyPr/>
          <a:lstStyle/>
          <a:p>
            <a:pPr marL="0" indent="0">
              <a:buNone/>
            </a:pPr>
            <a:endParaRPr lang="en-US" sz="2600" dirty="0" smtClean="0"/>
          </a:p>
          <a:p>
            <a:r>
              <a:rPr lang="en-US" sz="2600" dirty="0" smtClean="0"/>
              <a:t>Heat Illness most affects those who have not built up a tolerance to the heat, especially in the first few days on the job </a:t>
            </a:r>
          </a:p>
          <a:p>
            <a:r>
              <a:rPr lang="en-US" sz="2600" dirty="0" smtClean="0"/>
              <a:t>Gradually building up a tolerance for work in the heat is called acclimatization</a:t>
            </a:r>
          </a:p>
          <a:p>
            <a:r>
              <a:rPr lang="en-US" sz="2600" dirty="0" smtClean="0"/>
              <a:t>Acclimatization is an integral part of heat illness prevention programs and employers must allow time </a:t>
            </a:r>
            <a:r>
              <a:rPr lang="en-US" sz="2600" smtClean="0"/>
              <a:t>for this</a:t>
            </a:r>
            <a:endParaRPr lang="en-US" sz="2600" dirty="0" smtClean="0"/>
          </a:p>
          <a:p>
            <a:r>
              <a:rPr lang="en-US" sz="2600" dirty="0" smtClean="0"/>
              <a:t>Acclimatization can take up to 14 days or longer, and no one is acclimated during a heat wave.</a:t>
            </a:r>
          </a:p>
        </p:txBody>
      </p:sp>
      <p:sp>
        <p:nvSpPr>
          <p:cNvPr id="4" name="Slide Number Placeholder 3"/>
          <p:cNvSpPr>
            <a:spLocks noGrp="1"/>
          </p:cNvSpPr>
          <p:nvPr>
            <p:ph type="sldNum" sz="quarter" idx="12"/>
          </p:nvPr>
        </p:nvSpPr>
        <p:spPr/>
        <p:txBody>
          <a:bodyPr/>
          <a:lstStyle/>
          <a:p>
            <a:pPr>
              <a:defRPr/>
            </a:pPr>
            <a:fld id="{F030EBAA-ADAB-48D0-B52D-38C239C3AABD}" type="slidenum">
              <a:rPr lang="en-US" smtClean="0"/>
              <a:pPr>
                <a:defRPr/>
              </a:pPr>
              <a:t>4</a:t>
            </a:fld>
            <a:endParaRPr lang="en-US"/>
          </a:p>
        </p:txBody>
      </p:sp>
    </p:spTree>
    <p:extLst>
      <p:ext uri="{BB962C8B-B14F-4D97-AF65-F5344CB8AC3E}">
        <p14:creationId xmlns:p14="http://schemas.microsoft.com/office/powerpoint/2010/main" val="23053156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Heat Exhaustion </a:t>
            </a:r>
            <a:endParaRPr lang="en-US" dirty="0"/>
          </a:p>
        </p:txBody>
      </p:sp>
      <p:sp>
        <p:nvSpPr>
          <p:cNvPr id="3" name="Text Placeholder 2"/>
          <p:cNvSpPr>
            <a:spLocks noGrp="1"/>
          </p:cNvSpPr>
          <p:nvPr>
            <p:ph type="body" idx="1"/>
          </p:nvPr>
        </p:nvSpPr>
        <p:spPr>
          <a:xfrm>
            <a:off x="457200" y="1371600"/>
            <a:ext cx="4040188" cy="639762"/>
          </a:xfrm>
        </p:spPr>
        <p:txBody>
          <a:bodyPr/>
          <a:lstStyle/>
          <a:p>
            <a:pPr marL="0" indent="0">
              <a:buNone/>
            </a:pPr>
            <a:r>
              <a:rPr lang="en-US" sz="2600" dirty="0" smtClean="0"/>
              <a:t>Symptoms:</a:t>
            </a:r>
          </a:p>
        </p:txBody>
      </p:sp>
      <p:sp>
        <p:nvSpPr>
          <p:cNvPr id="10" name="Content Placeholder 9"/>
          <p:cNvSpPr>
            <a:spLocks noGrp="1"/>
          </p:cNvSpPr>
          <p:nvPr>
            <p:ph sz="half" idx="2"/>
          </p:nvPr>
        </p:nvSpPr>
        <p:spPr>
          <a:xfrm>
            <a:off x="457200" y="1981200"/>
            <a:ext cx="4040188" cy="3951288"/>
          </a:xfrm>
        </p:spPr>
        <p:txBody>
          <a:bodyPr numCol="2"/>
          <a:lstStyle/>
          <a:p>
            <a:r>
              <a:rPr lang="en-US" sz="2600" dirty="0"/>
              <a:t>Dizziness</a:t>
            </a:r>
          </a:p>
          <a:p>
            <a:r>
              <a:rPr lang="en-US" sz="2600" dirty="0"/>
              <a:t>Headache</a:t>
            </a:r>
          </a:p>
          <a:p>
            <a:r>
              <a:rPr lang="en-US" sz="2600" dirty="0"/>
              <a:t>Sweating</a:t>
            </a:r>
          </a:p>
          <a:p>
            <a:r>
              <a:rPr lang="en-US" sz="2600" dirty="0"/>
              <a:t>Weakness</a:t>
            </a:r>
          </a:p>
          <a:p>
            <a:r>
              <a:rPr lang="en-US" sz="2600" dirty="0" smtClean="0"/>
              <a:t>Cramps</a:t>
            </a:r>
          </a:p>
          <a:p>
            <a:endParaRPr lang="en-US" sz="2600" dirty="0"/>
          </a:p>
          <a:p>
            <a:pPr marL="0" indent="0">
              <a:buNone/>
            </a:pPr>
            <a:endParaRPr lang="en-US" sz="2600" dirty="0"/>
          </a:p>
          <a:p>
            <a:pPr marL="0" indent="0">
              <a:buNone/>
            </a:pPr>
            <a:endParaRPr lang="en-US" sz="2600" dirty="0"/>
          </a:p>
          <a:p>
            <a:r>
              <a:rPr lang="en-US" sz="2600" dirty="0"/>
              <a:t>Nausea, vomiting</a:t>
            </a:r>
          </a:p>
          <a:p>
            <a:r>
              <a:rPr lang="en-US" sz="2600" dirty="0"/>
              <a:t>Fast </a:t>
            </a:r>
            <a:r>
              <a:rPr lang="en-US" sz="2600" dirty="0" smtClean="0"/>
              <a:t>heartbeat</a:t>
            </a:r>
            <a:endParaRPr lang="en-US" sz="2600" dirty="0"/>
          </a:p>
        </p:txBody>
      </p:sp>
      <p:sp>
        <p:nvSpPr>
          <p:cNvPr id="11" name="Text Placeholder 10"/>
          <p:cNvSpPr>
            <a:spLocks noGrp="1"/>
          </p:cNvSpPr>
          <p:nvPr>
            <p:ph type="body" sz="quarter" idx="3"/>
          </p:nvPr>
        </p:nvSpPr>
        <p:spPr>
          <a:xfrm>
            <a:off x="4648200" y="1295400"/>
            <a:ext cx="4041775" cy="639762"/>
          </a:xfrm>
        </p:spPr>
        <p:txBody>
          <a:bodyPr/>
          <a:lstStyle/>
          <a:p>
            <a:r>
              <a:rPr lang="en-US" sz="2600" dirty="0" smtClean="0"/>
              <a:t>Treatment:</a:t>
            </a:r>
            <a:endParaRPr lang="en-US" sz="2600" dirty="0"/>
          </a:p>
        </p:txBody>
      </p:sp>
      <p:sp>
        <p:nvSpPr>
          <p:cNvPr id="12" name="Content Placeholder 11"/>
          <p:cNvSpPr>
            <a:spLocks noGrp="1"/>
          </p:cNvSpPr>
          <p:nvPr>
            <p:ph sz="quarter" idx="4"/>
          </p:nvPr>
        </p:nvSpPr>
        <p:spPr>
          <a:xfrm>
            <a:off x="4648200" y="1904999"/>
            <a:ext cx="4343400" cy="4876801"/>
          </a:xfrm>
        </p:spPr>
        <p:txBody>
          <a:bodyPr/>
          <a:lstStyle/>
          <a:p>
            <a:pPr marL="457200" indent="-457200">
              <a:buFont typeface="Arial" panose="020B0604020202020204" pitchFamily="34" charset="0"/>
              <a:buChar char="•"/>
            </a:pPr>
            <a:r>
              <a:rPr lang="en-US" sz="2600" dirty="0"/>
              <a:t>Move out of sun, lay down and loosen clothing</a:t>
            </a:r>
          </a:p>
          <a:p>
            <a:pPr marL="457200" indent="-457200">
              <a:buFont typeface="Arial" panose="020B0604020202020204" pitchFamily="34" charset="0"/>
              <a:buChar char="•"/>
            </a:pPr>
            <a:r>
              <a:rPr lang="en-US" sz="2600" dirty="0"/>
              <a:t>Apply cool, wet cloths</a:t>
            </a:r>
          </a:p>
          <a:p>
            <a:pPr marL="457200" indent="-457200">
              <a:buFont typeface="Arial" panose="020B0604020202020204" pitchFamily="34" charset="0"/>
              <a:buChar char="•"/>
            </a:pPr>
            <a:r>
              <a:rPr lang="en-US" sz="2600" dirty="0"/>
              <a:t>Move to air conditioning</a:t>
            </a:r>
          </a:p>
          <a:p>
            <a:pPr marL="457200" indent="-457200">
              <a:buFont typeface="Arial" panose="020B0604020202020204" pitchFamily="34" charset="0"/>
              <a:buChar char="•"/>
            </a:pPr>
            <a:r>
              <a:rPr lang="en-US" sz="2600" dirty="0"/>
              <a:t>Seek medical attention for evaluation and treatment. </a:t>
            </a:r>
            <a:endParaRPr lang="en-US" sz="2600" dirty="0" smtClean="0"/>
          </a:p>
          <a:p>
            <a:pPr marL="457200" indent="-457200">
              <a:buFont typeface="Arial" panose="020B0604020202020204" pitchFamily="34" charset="0"/>
              <a:buChar char="•"/>
            </a:pPr>
            <a:r>
              <a:rPr lang="en-US" sz="2600" dirty="0" smtClean="0"/>
              <a:t>Report to OSHA within 24 hours if an inpatient hospitalization occurs</a:t>
            </a:r>
            <a:endParaRPr lang="en-US" sz="2600" dirty="0"/>
          </a:p>
        </p:txBody>
      </p:sp>
      <p:sp>
        <p:nvSpPr>
          <p:cNvPr id="5" name="Slide Number Placeholder 4"/>
          <p:cNvSpPr>
            <a:spLocks noGrp="1"/>
          </p:cNvSpPr>
          <p:nvPr>
            <p:ph type="sldNum" sz="quarter" idx="12"/>
          </p:nvPr>
        </p:nvSpPr>
        <p:spPr/>
        <p:txBody>
          <a:bodyPr/>
          <a:lstStyle/>
          <a:p>
            <a:pPr>
              <a:defRPr/>
            </a:pPr>
            <a:fld id="{1B5B6B11-EE80-4F33-819D-9C6E903F184B}" type="slidenum">
              <a:rPr lang="en-US" smtClean="0"/>
              <a:pPr>
                <a:defRPr/>
              </a:pPr>
              <a:t>5</a:t>
            </a:fld>
            <a:endParaRPr lang="en-US"/>
          </a:p>
        </p:txBody>
      </p:sp>
      <p:grpSp>
        <p:nvGrpSpPr>
          <p:cNvPr id="13" name="Group 15"/>
          <p:cNvGrpSpPr>
            <a:grpSpLocks/>
          </p:cNvGrpSpPr>
          <p:nvPr/>
        </p:nvGrpSpPr>
        <p:grpSpPr bwMode="auto">
          <a:xfrm>
            <a:off x="1061156" y="4430824"/>
            <a:ext cx="2438400" cy="2083759"/>
            <a:chOff x="2954" y="1218"/>
            <a:chExt cx="1728" cy="1207"/>
          </a:xfrm>
        </p:grpSpPr>
        <p:pic>
          <p:nvPicPr>
            <p:cNvPr id="14" name="Picture 8" descr="factsheet"/>
            <p:cNvPicPr>
              <a:picLocks noChangeArrowheads="1"/>
            </p:cNvPicPr>
            <p:nvPr/>
          </p:nvPicPr>
          <p:blipFill>
            <a:blip r:embed="rId3">
              <a:extLst>
                <a:ext uri="{28A0092B-C50C-407E-A947-70E740481C1C}">
                  <a14:useLocalDpi xmlns:a14="http://schemas.microsoft.com/office/drawing/2010/main" val="0"/>
                </a:ext>
              </a:extLst>
            </a:blip>
            <a:srcRect l="19386" t="37743" r="54930" b="47789"/>
            <a:stretch>
              <a:fillRect/>
            </a:stretch>
          </p:blipFill>
          <p:spPr bwMode="auto">
            <a:xfrm>
              <a:off x="3168" y="1440"/>
              <a:ext cx="1296" cy="985"/>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15" name="Rectangle 9"/>
            <p:cNvSpPr>
              <a:spLocks noChangeArrowheads="1"/>
            </p:cNvSpPr>
            <p:nvPr/>
          </p:nvSpPr>
          <p:spPr bwMode="auto">
            <a:xfrm>
              <a:off x="2954" y="1218"/>
              <a:ext cx="1728" cy="240"/>
            </a:xfrm>
            <a:prstGeom prst="rect">
              <a:avLst/>
            </a:prstGeom>
            <a:solidFill>
              <a:srgbClr val="FF9900"/>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en-US" sz="1600" b="1" dirty="0">
                  <a:effectLst>
                    <a:outerShdw blurRad="38100" dist="38100" dir="2700000" algn="tl">
                      <a:srgbClr val="FFFFFF"/>
                    </a:outerShdw>
                  </a:effectLst>
                  <a:cs typeface="+mn-cs"/>
                </a:rPr>
                <a:t>Heat Exhaustion</a:t>
              </a:r>
            </a:p>
          </p:txBody>
        </p:sp>
      </p:grpSp>
    </p:spTree>
    <p:extLst>
      <p:ext uri="{BB962C8B-B14F-4D97-AF65-F5344CB8AC3E}">
        <p14:creationId xmlns:p14="http://schemas.microsoft.com/office/powerpoint/2010/main" val="25703979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228600"/>
            <a:ext cx="7543800" cy="1203729"/>
          </a:xfrm>
        </p:spPr>
        <p:txBody>
          <a:bodyPr/>
          <a:lstStyle/>
          <a:p>
            <a:r>
              <a:rPr lang="en-US" dirty="0" smtClean="0"/>
              <a:t>Heat Stroke</a:t>
            </a:r>
            <a:endParaRPr lang="en-US" dirty="0"/>
          </a:p>
        </p:txBody>
      </p:sp>
      <p:sp>
        <p:nvSpPr>
          <p:cNvPr id="3" name="Text Placeholder 2"/>
          <p:cNvSpPr>
            <a:spLocks noGrp="1"/>
          </p:cNvSpPr>
          <p:nvPr>
            <p:ph type="body" idx="1"/>
          </p:nvPr>
        </p:nvSpPr>
        <p:spPr/>
        <p:txBody>
          <a:bodyPr/>
          <a:lstStyle/>
          <a:p>
            <a:pPr marL="0" indent="0">
              <a:buNone/>
            </a:pPr>
            <a:r>
              <a:rPr lang="en-US" dirty="0" smtClean="0"/>
              <a:t>Symptoms	</a:t>
            </a:r>
            <a:endParaRPr lang="en-US" dirty="0"/>
          </a:p>
        </p:txBody>
      </p:sp>
      <p:sp>
        <p:nvSpPr>
          <p:cNvPr id="13" name="Content Placeholder 12"/>
          <p:cNvSpPr>
            <a:spLocks noGrp="1"/>
          </p:cNvSpPr>
          <p:nvPr>
            <p:ph sz="half" idx="2"/>
          </p:nvPr>
        </p:nvSpPr>
        <p:spPr/>
        <p:txBody>
          <a:bodyPr/>
          <a:lstStyle/>
          <a:p>
            <a:r>
              <a:rPr lang="en-US" dirty="0" smtClean="0"/>
              <a:t>Hot, dry </a:t>
            </a:r>
            <a:r>
              <a:rPr lang="en-US" dirty="0"/>
              <a:t>skin</a:t>
            </a:r>
          </a:p>
          <a:p>
            <a:r>
              <a:rPr lang="en-US" dirty="0"/>
              <a:t>High temperature</a:t>
            </a:r>
          </a:p>
          <a:p>
            <a:r>
              <a:rPr lang="en-US" dirty="0" smtClean="0"/>
              <a:t>Confusion</a:t>
            </a:r>
          </a:p>
          <a:p>
            <a:r>
              <a:rPr lang="en-US" dirty="0" smtClean="0"/>
              <a:t>Fainting</a:t>
            </a:r>
            <a:endParaRPr lang="en-US" dirty="0"/>
          </a:p>
          <a:p>
            <a:r>
              <a:rPr lang="en-US" dirty="0"/>
              <a:t>Convulsions</a:t>
            </a:r>
          </a:p>
          <a:p>
            <a:pPr marL="0" indent="0">
              <a:buNone/>
            </a:pPr>
            <a:endParaRPr lang="en-US" dirty="0"/>
          </a:p>
          <a:p>
            <a:endParaRPr lang="en-US" dirty="0"/>
          </a:p>
        </p:txBody>
      </p:sp>
      <p:sp>
        <p:nvSpPr>
          <p:cNvPr id="14" name="Text Placeholder 13"/>
          <p:cNvSpPr>
            <a:spLocks noGrp="1"/>
          </p:cNvSpPr>
          <p:nvPr>
            <p:ph type="body" sz="quarter" idx="3"/>
          </p:nvPr>
        </p:nvSpPr>
        <p:spPr/>
        <p:txBody>
          <a:bodyPr/>
          <a:lstStyle/>
          <a:p>
            <a:r>
              <a:rPr lang="en-US" dirty="0" smtClean="0"/>
              <a:t>Treatment:</a:t>
            </a:r>
            <a:endParaRPr lang="en-US" dirty="0"/>
          </a:p>
        </p:txBody>
      </p:sp>
      <p:sp>
        <p:nvSpPr>
          <p:cNvPr id="15" name="Content Placeholder 14"/>
          <p:cNvSpPr>
            <a:spLocks noGrp="1"/>
          </p:cNvSpPr>
          <p:nvPr>
            <p:ph sz="quarter" idx="4"/>
          </p:nvPr>
        </p:nvSpPr>
        <p:spPr/>
        <p:txBody>
          <a:bodyPr/>
          <a:lstStyle/>
          <a:p>
            <a:pPr marL="457200" indent="-457200">
              <a:buFont typeface="Arial" panose="020B0604020202020204" pitchFamily="34" charset="0"/>
              <a:buChar char="•"/>
            </a:pPr>
            <a:r>
              <a:rPr lang="en-US" dirty="0" smtClean="0"/>
              <a:t>Heat </a:t>
            </a:r>
            <a:r>
              <a:rPr lang="en-US" dirty="0"/>
              <a:t>stroke is a severe medical emergency!</a:t>
            </a:r>
          </a:p>
          <a:p>
            <a:pPr marL="457200" indent="-457200">
              <a:buFont typeface="Arial" panose="020B0604020202020204" pitchFamily="34" charset="0"/>
              <a:buChar char="•"/>
            </a:pPr>
            <a:r>
              <a:rPr lang="en-US" dirty="0"/>
              <a:t>Get emergency medical assistance and/or get the individual to the hospital </a:t>
            </a:r>
            <a:r>
              <a:rPr lang="en-US" dirty="0" smtClean="0"/>
              <a:t>immediately</a:t>
            </a:r>
            <a:endParaRPr lang="en-US" dirty="0"/>
          </a:p>
          <a:p>
            <a:pPr marL="457200" indent="-457200">
              <a:buFont typeface="Arial" panose="020B0604020202020204" pitchFamily="34" charset="0"/>
              <a:buChar char="•"/>
            </a:pPr>
            <a:r>
              <a:rPr lang="en-US" dirty="0"/>
              <a:t>Move the individual to a cooler, air-conditioned </a:t>
            </a:r>
            <a:r>
              <a:rPr lang="en-US" dirty="0" smtClean="0"/>
              <a:t>environment</a:t>
            </a:r>
            <a:endParaRPr lang="en-US" dirty="0"/>
          </a:p>
          <a:p>
            <a:pPr marL="457200" indent="-457200">
              <a:buFont typeface="Arial" panose="020B0604020202020204" pitchFamily="34" charset="0"/>
              <a:buChar char="•"/>
            </a:pPr>
            <a:r>
              <a:rPr lang="en-US" dirty="0"/>
              <a:t>Do not give </a:t>
            </a:r>
            <a:r>
              <a:rPr lang="en-US" dirty="0" smtClean="0"/>
              <a:t>fluids</a:t>
            </a:r>
            <a:endParaRPr lang="en-US" dirty="0"/>
          </a:p>
          <a:p>
            <a:endParaRPr lang="en-US" dirty="0"/>
          </a:p>
        </p:txBody>
      </p:sp>
      <p:sp>
        <p:nvSpPr>
          <p:cNvPr id="5" name="Slide Number Placeholder 4"/>
          <p:cNvSpPr>
            <a:spLocks noGrp="1"/>
          </p:cNvSpPr>
          <p:nvPr>
            <p:ph type="sldNum" sz="quarter" idx="12"/>
          </p:nvPr>
        </p:nvSpPr>
        <p:spPr/>
        <p:txBody>
          <a:bodyPr/>
          <a:lstStyle/>
          <a:p>
            <a:pPr>
              <a:defRPr/>
            </a:pPr>
            <a:fld id="{1B5B6B11-EE80-4F33-819D-9C6E903F184B}" type="slidenum">
              <a:rPr lang="en-US" smtClean="0"/>
              <a:pPr>
                <a:defRPr/>
              </a:pPr>
              <a:t>6</a:t>
            </a:fld>
            <a:endParaRPr lang="en-US"/>
          </a:p>
        </p:txBody>
      </p:sp>
      <p:grpSp>
        <p:nvGrpSpPr>
          <p:cNvPr id="10" name="Group 14"/>
          <p:cNvGrpSpPr>
            <a:grpSpLocks/>
          </p:cNvGrpSpPr>
          <p:nvPr/>
        </p:nvGrpSpPr>
        <p:grpSpPr bwMode="auto">
          <a:xfrm>
            <a:off x="914400" y="4419600"/>
            <a:ext cx="2362200" cy="2036535"/>
            <a:chOff x="3792" y="2496"/>
            <a:chExt cx="1728" cy="1225"/>
          </a:xfrm>
        </p:grpSpPr>
        <p:pic>
          <p:nvPicPr>
            <p:cNvPr id="11" name="Picture 7" descr="factsheet"/>
            <p:cNvPicPr>
              <a:picLocks noChangeArrowheads="1"/>
            </p:cNvPicPr>
            <p:nvPr/>
          </p:nvPicPr>
          <p:blipFill>
            <a:blip r:embed="rId3">
              <a:extLst>
                <a:ext uri="{28A0092B-C50C-407E-A947-70E740481C1C}">
                  <a14:useLocalDpi xmlns:a14="http://schemas.microsoft.com/office/drawing/2010/main" val="0"/>
                </a:ext>
              </a:extLst>
            </a:blip>
            <a:srcRect l="56801" t="38341" r="15405" b="49243"/>
            <a:stretch>
              <a:fillRect/>
            </a:stretch>
          </p:blipFill>
          <p:spPr bwMode="auto">
            <a:xfrm>
              <a:off x="4032" y="2736"/>
              <a:ext cx="1248" cy="985"/>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12" name="Rectangle 13"/>
            <p:cNvSpPr>
              <a:spLocks noChangeArrowheads="1"/>
            </p:cNvSpPr>
            <p:nvPr/>
          </p:nvSpPr>
          <p:spPr bwMode="auto">
            <a:xfrm>
              <a:off x="3792" y="2496"/>
              <a:ext cx="1728" cy="240"/>
            </a:xfrm>
            <a:prstGeom prst="rect">
              <a:avLst/>
            </a:prstGeom>
            <a:solidFill>
              <a:srgbClr val="FF9900"/>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en-US" sz="1600" b="1" dirty="0">
                  <a:effectLst>
                    <a:outerShdw blurRad="38100" dist="38100" dir="2700000" algn="tl">
                      <a:srgbClr val="FFFFFF"/>
                    </a:outerShdw>
                  </a:effectLst>
                  <a:cs typeface="+mn-cs"/>
                </a:rPr>
                <a:t>Heat Stroke</a:t>
              </a:r>
            </a:p>
          </p:txBody>
        </p:sp>
      </p:grpSp>
    </p:spTree>
    <p:extLst>
      <p:ext uri="{BB962C8B-B14F-4D97-AF65-F5344CB8AC3E}">
        <p14:creationId xmlns:p14="http://schemas.microsoft.com/office/powerpoint/2010/main" val="11197291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6"/>
          <p:cNvSpPr>
            <a:spLocks noGrp="1"/>
          </p:cNvSpPr>
          <p:nvPr>
            <p:ph type="sldNum" sz="quarter" idx="12"/>
          </p:nvPr>
        </p:nvSpPr>
        <p:spPr/>
        <p:txBody>
          <a:bodyPr/>
          <a:lstStyle>
            <a:lvl1pPr eaLnBrk="0" hangingPunct="0">
              <a:defRPr sz="3200">
                <a:solidFill>
                  <a:schemeClr val="tx1"/>
                </a:solidFill>
                <a:latin typeface="Arial" charset="0"/>
              </a:defRPr>
            </a:lvl1pPr>
            <a:lvl2pPr marL="742950" indent="-285750" eaLnBrk="0" hangingPunct="0">
              <a:defRPr sz="3200">
                <a:solidFill>
                  <a:schemeClr val="tx1"/>
                </a:solidFill>
                <a:latin typeface="Arial" charset="0"/>
              </a:defRPr>
            </a:lvl2pPr>
            <a:lvl3pPr marL="1143000" indent="-228600" eaLnBrk="0" hangingPunct="0">
              <a:defRPr sz="3200">
                <a:solidFill>
                  <a:schemeClr val="tx1"/>
                </a:solidFill>
                <a:latin typeface="Arial" charset="0"/>
              </a:defRPr>
            </a:lvl3pPr>
            <a:lvl4pPr marL="1600200" indent="-228600" eaLnBrk="0" hangingPunct="0">
              <a:defRPr sz="3200">
                <a:solidFill>
                  <a:schemeClr val="tx1"/>
                </a:solidFill>
                <a:latin typeface="Arial" charset="0"/>
              </a:defRPr>
            </a:lvl4pPr>
            <a:lvl5pPr marL="2057400" indent="-228600" eaLnBrk="0" hangingPunct="0">
              <a:defRPr sz="3200">
                <a:solidFill>
                  <a:schemeClr val="tx1"/>
                </a:solidFill>
                <a:latin typeface="Arial" charset="0"/>
              </a:defRPr>
            </a:lvl5pPr>
            <a:lvl6pPr marL="2514600" indent="-228600" eaLnBrk="0" fontAlgn="base" hangingPunct="0">
              <a:spcBef>
                <a:spcPct val="0"/>
              </a:spcBef>
              <a:spcAft>
                <a:spcPct val="0"/>
              </a:spcAft>
              <a:defRPr sz="3200">
                <a:solidFill>
                  <a:schemeClr val="tx1"/>
                </a:solidFill>
                <a:latin typeface="Arial" charset="0"/>
              </a:defRPr>
            </a:lvl6pPr>
            <a:lvl7pPr marL="2971800" indent="-228600" eaLnBrk="0" fontAlgn="base" hangingPunct="0">
              <a:spcBef>
                <a:spcPct val="0"/>
              </a:spcBef>
              <a:spcAft>
                <a:spcPct val="0"/>
              </a:spcAft>
              <a:defRPr sz="3200">
                <a:solidFill>
                  <a:schemeClr val="tx1"/>
                </a:solidFill>
                <a:latin typeface="Arial" charset="0"/>
              </a:defRPr>
            </a:lvl7pPr>
            <a:lvl8pPr marL="3429000" indent="-228600" eaLnBrk="0" fontAlgn="base" hangingPunct="0">
              <a:spcBef>
                <a:spcPct val="0"/>
              </a:spcBef>
              <a:spcAft>
                <a:spcPct val="0"/>
              </a:spcAft>
              <a:defRPr sz="3200">
                <a:solidFill>
                  <a:schemeClr val="tx1"/>
                </a:solidFill>
                <a:latin typeface="Arial" charset="0"/>
              </a:defRPr>
            </a:lvl8pPr>
            <a:lvl9pPr marL="3886200" indent="-228600" eaLnBrk="0" fontAlgn="base" hangingPunct="0">
              <a:spcBef>
                <a:spcPct val="0"/>
              </a:spcBef>
              <a:spcAft>
                <a:spcPct val="0"/>
              </a:spcAft>
              <a:defRPr sz="3200">
                <a:solidFill>
                  <a:schemeClr val="tx1"/>
                </a:solidFill>
                <a:latin typeface="Arial" charset="0"/>
              </a:defRPr>
            </a:lvl9pPr>
          </a:lstStyle>
          <a:p>
            <a:pPr eaLnBrk="1" hangingPunct="1">
              <a:defRPr/>
            </a:pPr>
            <a:fld id="{8123F252-BDB3-4D48-951E-32F0D94FF166}" type="slidenum">
              <a:rPr lang="en-US" sz="1400" smtClean="0">
                <a:solidFill>
                  <a:srgbClr val="4D4D4D"/>
                </a:solidFill>
              </a:rPr>
              <a:pPr eaLnBrk="1" hangingPunct="1">
                <a:defRPr/>
              </a:pPr>
              <a:t>7</a:t>
            </a:fld>
            <a:endParaRPr lang="en-US" sz="1400" smtClean="0">
              <a:solidFill>
                <a:srgbClr val="4D4D4D"/>
              </a:solidFill>
            </a:endParaRPr>
          </a:p>
        </p:txBody>
      </p:sp>
      <p:sp>
        <p:nvSpPr>
          <p:cNvPr id="11267" name="Rectangle 2"/>
          <p:cNvSpPr>
            <a:spLocks noGrp="1" noChangeArrowheads="1"/>
          </p:cNvSpPr>
          <p:nvPr>
            <p:ph type="title"/>
          </p:nvPr>
        </p:nvSpPr>
        <p:spPr>
          <a:xfrm>
            <a:off x="1143000" y="274638"/>
            <a:ext cx="8001000" cy="1325562"/>
          </a:xfrm>
        </p:spPr>
        <p:txBody>
          <a:bodyPr/>
          <a:lstStyle/>
          <a:p>
            <a:pPr eaLnBrk="1" hangingPunct="1"/>
            <a:r>
              <a:rPr lang="en-US" sz="3600" dirty="0" smtClean="0"/>
              <a:t>We Can Prevent Heat Illness </a:t>
            </a:r>
          </a:p>
        </p:txBody>
      </p:sp>
      <p:sp>
        <p:nvSpPr>
          <p:cNvPr id="10244" name="Rectangle 3"/>
          <p:cNvSpPr>
            <a:spLocks noGrp="1" noChangeArrowheads="1"/>
          </p:cNvSpPr>
          <p:nvPr>
            <p:ph type="body" sz="half" idx="1"/>
          </p:nvPr>
        </p:nvSpPr>
        <p:spPr>
          <a:xfrm>
            <a:off x="457200" y="1447800"/>
            <a:ext cx="5334000" cy="5105400"/>
          </a:xfrm>
        </p:spPr>
        <p:txBody>
          <a:bodyPr/>
          <a:lstStyle/>
          <a:p>
            <a:pPr marL="0" indent="0" algn="ctr" eaLnBrk="1" hangingPunct="1">
              <a:lnSpc>
                <a:spcPct val="90000"/>
              </a:lnSpc>
              <a:buFontTx/>
              <a:buNone/>
              <a:defRPr/>
            </a:pPr>
            <a:r>
              <a:rPr lang="en-US" sz="2600" dirty="0" smtClean="0"/>
              <a:t>Heat Exhaustion and Heat Stroke can be </a:t>
            </a:r>
            <a:r>
              <a:rPr lang="en-US" sz="2600" b="1" dirty="0" smtClean="0"/>
              <a:t>prevented: </a:t>
            </a:r>
          </a:p>
          <a:p>
            <a:pPr eaLnBrk="1" hangingPunct="1">
              <a:lnSpc>
                <a:spcPct val="90000"/>
              </a:lnSpc>
              <a:defRPr/>
            </a:pPr>
            <a:r>
              <a:rPr lang="en-US" sz="2600" b="1" dirty="0" smtClean="0"/>
              <a:t>Have a program including </a:t>
            </a:r>
            <a:r>
              <a:rPr lang="en-US" sz="2600" b="1" dirty="0" err="1" smtClean="0"/>
              <a:t>acclimatizion</a:t>
            </a:r>
            <a:endParaRPr lang="en-US" sz="2600" b="1" dirty="0" smtClean="0"/>
          </a:p>
          <a:p>
            <a:pPr eaLnBrk="1" hangingPunct="1">
              <a:lnSpc>
                <a:spcPct val="90000"/>
              </a:lnSpc>
              <a:defRPr/>
            </a:pPr>
            <a:r>
              <a:rPr lang="en-US" sz="2600" b="1" dirty="0" smtClean="0"/>
              <a:t>Plan </a:t>
            </a:r>
            <a:r>
              <a:rPr lang="en-US" sz="2600" dirty="0" smtClean="0"/>
              <a:t>for weather hazards</a:t>
            </a:r>
            <a:endParaRPr lang="en-US" sz="2600" b="1" dirty="0" smtClean="0"/>
          </a:p>
          <a:p>
            <a:pPr eaLnBrk="1" hangingPunct="1">
              <a:lnSpc>
                <a:spcPct val="90000"/>
              </a:lnSpc>
              <a:defRPr/>
            </a:pPr>
            <a:r>
              <a:rPr lang="en-US" sz="2600" b="1" dirty="0" smtClean="0"/>
              <a:t>Recognize</a:t>
            </a:r>
            <a:r>
              <a:rPr lang="en-US" sz="2600" dirty="0" smtClean="0"/>
              <a:t> </a:t>
            </a:r>
            <a:r>
              <a:rPr lang="en-US" sz="2600" b="1" dirty="0" smtClean="0"/>
              <a:t>signs and symptoms </a:t>
            </a:r>
            <a:r>
              <a:rPr lang="en-US" sz="2600" dirty="0" smtClean="0"/>
              <a:t>of heat exhaustion and heat stroke</a:t>
            </a:r>
          </a:p>
          <a:p>
            <a:pPr eaLnBrk="1" hangingPunct="1">
              <a:lnSpc>
                <a:spcPct val="90000"/>
              </a:lnSpc>
              <a:defRPr/>
            </a:pPr>
            <a:r>
              <a:rPr lang="en-US" sz="2600" dirty="0" smtClean="0"/>
              <a:t>Know </a:t>
            </a:r>
            <a:r>
              <a:rPr lang="en-US" sz="2600" b="1" dirty="0" smtClean="0"/>
              <a:t>when</a:t>
            </a:r>
            <a:r>
              <a:rPr lang="en-US" sz="2600" dirty="0" smtClean="0"/>
              <a:t> to take action </a:t>
            </a:r>
          </a:p>
          <a:p>
            <a:pPr eaLnBrk="1" hangingPunct="1">
              <a:lnSpc>
                <a:spcPct val="90000"/>
              </a:lnSpc>
              <a:defRPr/>
            </a:pPr>
            <a:r>
              <a:rPr lang="en-US" sz="2600" dirty="0" smtClean="0"/>
              <a:t>Know </a:t>
            </a:r>
            <a:r>
              <a:rPr lang="en-US" sz="2600" b="1" dirty="0" smtClean="0"/>
              <a:t>what to do </a:t>
            </a:r>
            <a:r>
              <a:rPr lang="en-US" sz="2600" dirty="0" smtClean="0"/>
              <a:t>when early symptoms are identified</a:t>
            </a:r>
          </a:p>
          <a:p>
            <a:pPr eaLnBrk="1" hangingPunct="1">
              <a:lnSpc>
                <a:spcPct val="90000"/>
              </a:lnSpc>
              <a:defRPr/>
            </a:pPr>
            <a:r>
              <a:rPr lang="en-US" sz="2600" dirty="0" smtClean="0"/>
              <a:t>Include frequent </a:t>
            </a:r>
            <a:r>
              <a:rPr lang="en-US" sz="2600" b="1" dirty="0" smtClean="0"/>
              <a:t>water</a:t>
            </a:r>
            <a:r>
              <a:rPr lang="en-US" sz="2600" dirty="0" smtClean="0"/>
              <a:t> breaks, provide </a:t>
            </a:r>
            <a:r>
              <a:rPr lang="en-US" sz="2600" b="1" dirty="0" smtClean="0"/>
              <a:t>shade</a:t>
            </a:r>
            <a:r>
              <a:rPr lang="en-US" sz="2600" dirty="0" smtClean="0"/>
              <a:t> and allow ample time to </a:t>
            </a:r>
            <a:r>
              <a:rPr lang="en-US" sz="2600" b="1" dirty="0" smtClean="0"/>
              <a:t>rest</a:t>
            </a:r>
          </a:p>
        </p:txBody>
      </p:sp>
      <p:grpSp>
        <p:nvGrpSpPr>
          <p:cNvPr id="11269" name="Group 15"/>
          <p:cNvGrpSpPr>
            <a:grpSpLocks/>
          </p:cNvGrpSpPr>
          <p:nvPr/>
        </p:nvGrpSpPr>
        <p:grpSpPr bwMode="auto">
          <a:xfrm>
            <a:off x="5943600" y="2017713"/>
            <a:ext cx="2743200" cy="1944687"/>
            <a:chOff x="2952" y="1200"/>
            <a:chExt cx="1728" cy="1225"/>
          </a:xfrm>
        </p:grpSpPr>
        <p:pic>
          <p:nvPicPr>
            <p:cNvPr id="11273" name="Picture 8" descr="factsheet"/>
            <p:cNvPicPr>
              <a:picLocks noChangeArrowheads="1"/>
            </p:cNvPicPr>
            <p:nvPr/>
          </p:nvPicPr>
          <p:blipFill>
            <a:blip r:embed="rId3">
              <a:extLst>
                <a:ext uri="{28A0092B-C50C-407E-A947-70E740481C1C}">
                  <a14:useLocalDpi xmlns:a14="http://schemas.microsoft.com/office/drawing/2010/main" val="0"/>
                </a:ext>
              </a:extLst>
            </a:blip>
            <a:srcRect l="19386" t="37743" r="54930" b="47789"/>
            <a:stretch>
              <a:fillRect/>
            </a:stretch>
          </p:blipFill>
          <p:spPr bwMode="auto">
            <a:xfrm>
              <a:off x="3168" y="1440"/>
              <a:ext cx="1296" cy="985"/>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199689" name="Rectangle 9"/>
            <p:cNvSpPr>
              <a:spLocks noChangeArrowheads="1"/>
            </p:cNvSpPr>
            <p:nvPr/>
          </p:nvSpPr>
          <p:spPr bwMode="auto">
            <a:xfrm>
              <a:off x="2952" y="1200"/>
              <a:ext cx="1728" cy="240"/>
            </a:xfrm>
            <a:prstGeom prst="rect">
              <a:avLst/>
            </a:prstGeom>
            <a:solidFill>
              <a:srgbClr val="FF9900"/>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en-US" sz="1600" b="1">
                  <a:effectLst>
                    <a:outerShdw blurRad="38100" dist="38100" dir="2700000" algn="tl">
                      <a:srgbClr val="FFFFFF"/>
                    </a:outerShdw>
                  </a:effectLst>
                  <a:cs typeface="+mn-cs"/>
                </a:rPr>
                <a:t>Heat Exhaustion</a:t>
              </a:r>
            </a:p>
          </p:txBody>
        </p:sp>
      </p:grpSp>
      <p:grpSp>
        <p:nvGrpSpPr>
          <p:cNvPr id="11270" name="Group 14"/>
          <p:cNvGrpSpPr>
            <a:grpSpLocks/>
          </p:cNvGrpSpPr>
          <p:nvPr/>
        </p:nvGrpSpPr>
        <p:grpSpPr bwMode="auto">
          <a:xfrm>
            <a:off x="5280025" y="4075113"/>
            <a:ext cx="2743200" cy="1966912"/>
            <a:chOff x="4046" y="2496"/>
            <a:chExt cx="1728" cy="1239"/>
          </a:xfrm>
        </p:grpSpPr>
        <p:pic>
          <p:nvPicPr>
            <p:cNvPr id="11271" name="Picture 7" descr="factsheet"/>
            <p:cNvPicPr>
              <a:picLocks noChangeArrowheads="1"/>
            </p:cNvPicPr>
            <p:nvPr/>
          </p:nvPicPr>
          <p:blipFill>
            <a:blip r:embed="rId3">
              <a:extLst>
                <a:ext uri="{28A0092B-C50C-407E-A947-70E740481C1C}">
                  <a14:useLocalDpi xmlns:a14="http://schemas.microsoft.com/office/drawing/2010/main" val="0"/>
                </a:ext>
              </a:extLst>
            </a:blip>
            <a:srcRect l="56801" t="38341" r="15405" b="49243"/>
            <a:stretch>
              <a:fillRect/>
            </a:stretch>
          </p:blipFill>
          <p:spPr bwMode="auto">
            <a:xfrm>
              <a:off x="4286" y="2750"/>
              <a:ext cx="1248" cy="985"/>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199693" name="Rectangle 13"/>
            <p:cNvSpPr>
              <a:spLocks noChangeArrowheads="1"/>
            </p:cNvSpPr>
            <p:nvPr/>
          </p:nvSpPr>
          <p:spPr bwMode="auto">
            <a:xfrm>
              <a:off x="4046" y="2496"/>
              <a:ext cx="1728" cy="240"/>
            </a:xfrm>
            <a:prstGeom prst="rect">
              <a:avLst/>
            </a:prstGeom>
            <a:solidFill>
              <a:srgbClr val="FF9900"/>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en-US" sz="1600" b="1" dirty="0">
                  <a:effectLst>
                    <a:outerShdw blurRad="38100" dist="38100" dir="2700000" algn="tl">
                      <a:srgbClr val="FFFFFF"/>
                    </a:outerShdw>
                  </a:effectLst>
                  <a:cs typeface="+mn-cs"/>
                </a:rPr>
                <a:t>Heat Stroke</a:t>
              </a:r>
            </a:p>
          </p:txBody>
        </p:sp>
      </p:grpSp>
    </p:spTree>
    <p:extLst>
      <p:ext uri="{BB962C8B-B14F-4D97-AF65-F5344CB8AC3E}">
        <p14:creationId xmlns:p14="http://schemas.microsoft.com/office/powerpoint/2010/main" val="17176335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8"/>
          <p:cNvSpPr>
            <a:spLocks noGrp="1"/>
          </p:cNvSpPr>
          <p:nvPr>
            <p:ph type="sldNum" sz="quarter" idx="12"/>
          </p:nvPr>
        </p:nvSpPr>
        <p:spPr/>
        <p:txBody>
          <a:bodyPr/>
          <a:lstStyle>
            <a:lvl1pPr eaLnBrk="0" hangingPunct="0">
              <a:defRPr sz="3200">
                <a:solidFill>
                  <a:schemeClr val="tx1"/>
                </a:solidFill>
                <a:latin typeface="Arial" charset="0"/>
              </a:defRPr>
            </a:lvl1pPr>
            <a:lvl2pPr marL="742950" indent="-285750" eaLnBrk="0" hangingPunct="0">
              <a:defRPr sz="3200">
                <a:solidFill>
                  <a:schemeClr val="tx1"/>
                </a:solidFill>
                <a:latin typeface="Arial" charset="0"/>
              </a:defRPr>
            </a:lvl2pPr>
            <a:lvl3pPr marL="1143000" indent="-228600" eaLnBrk="0" hangingPunct="0">
              <a:defRPr sz="3200">
                <a:solidFill>
                  <a:schemeClr val="tx1"/>
                </a:solidFill>
                <a:latin typeface="Arial" charset="0"/>
              </a:defRPr>
            </a:lvl3pPr>
            <a:lvl4pPr marL="1600200" indent="-228600" eaLnBrk="0" hangingPunct="0">
              <a:defRPr sz="3200">
                <a:solidFill>
                  <a:schemeClr val="tx1"/>
                </a:solidFill>
                <a:latin typeface="Arial" charset="0"/>
              </a:defRPr>
            </a:lvl4pPr>
            <a:lvl5pPr marL="2057400" indent="-228600" eaLnBrk="0" hangingPunct="0">
              <a:defRPr sz="3200">
                <a:solidFill>
                  <a:schemeClr val="tx1"/>
                </a:solidFill>
                <a:latin typeface="Arial" charset="0"/>
              </a:defRPr>
            </a:lvl5pPr>
            <a:lvl6pPr marL="2514600" indent="-228600" eaLnBrk="0" fontAlgn="base" hangingPunct="0">
              <a:spcBef>
                <a:spcPct val="0"/>
              </a:spcBef>
              <a:spcAft>
                <a:spcPct val="0"/>
              </a:spcAft>
              <a:defRPr sz="3200">
                <a:solidFill>
                  <a:schemeClr val="tx1"/>
                </a:solidFill>
                <a:latin typeface="Arial" charset="0"/>
              </a:defRPr>
            </a:lvl6pPr>
            <a:lvl7pPr marL="2971800" indent="-228600" eaLnBrk="0" fontAlgn="base" hangingPunct="0">
              <a:spcBef>
                <a:spcPct val="0"/>
              </a:spcBef>
              <a:spcAft>
                <a:spcPct val="0"/>
              </a:spcAft>
              <a:defRPr sz="3200">
                <a:solidFill>
                  <a:schemeClr val="tx1"/>
                </a:solidFill>
                <a:latin typeface="Arial" charset="0"/>
              </a:defRPr>
            </a:lvl7pPr>
            <a:lvl8pPr marL="3429000" indent="-228600" eaLnBrk="0" fontAlgn="base" hangingPunct="0">
              <a:spcBef>
                <a:spcPct val="0"/>
              </a:spcBef>
              <a:spcAft>
                <a:spcPct val="0"/>
              </a:spcAft>
              <a:defRPr sz="3200">
                <a:solidFill>
                  <a:schemeClr val="tx1"/>
                </a:solidFill>
                <a:latin typeface="Arial" charset="0"/>
              </a:defRPr>
            </a:lvl8pPr>
            <a:lvl9pPr marL="3886200" indent="-228600" eaLnBrk="0" fontAlgn="base" hangingPunct="0">
              <a:spcBef>
                <a:spcPct val="0"/>
              </a:spcBef>
              <a:spcAft>
                <a:spcPct val="0"/>
              </a:spcAft>
              <a:defRPr sz="3200">
                <a:solidFill>
                  <a:schemeClr val="tx1"/>
                </a:solidFill>
                <a:latin typeface="Arial" charset="0"/>
              </a:defRPr>
            </a:lvl9pPr>
          </a:lstStyle>
          <a:p>
            <a:pPr eaLnBrk="1" hangingPunct="1">
              <a:defRPr/>
            </a:pPr>
            <a:fld id="{CA3CB1F9-259E-4841-8FCE-9C749E6F6093}" type="slidenum">
              <a:rPr lang="en-US" sz="1400" smtClean="0">
                <a:solidFill>
                  <a:srgbClr val="4D4D4D"/>
                </a:solidFill>
              </a:rPr>
              <a:pPr eaLnBrk="1" hangingPunct="1">
                <a:defRPr/>
              </a:pPr>
              <a:t>8</a:t>
            </a:fld>
            <a:endParaRPr lang="en-US" sz="1400" smtClean="0">
              <a:solidFill>
                <a:srgbClr val="4D4D4D"/>
              </a:solidFill>
            </a:endParaRPr>
          </a:p>
        </p:txBody>
      </p:sp>
      <p:grpSp>
        <p:nvGrpSpPr>
          <p:cNvPr id="12291" name="Group 42"/>
          <p:cNvGrpSpPr>
            <a:grpSpLocks/>
          </p:cNvGrpSpPr>
          <p:nvPr/>
        </p:nvGrpSpPr>
        <p:grpSpPr bwMode="auto">
          <a:xfrm>
            <a:off x="4572000" y="1296988"/>
            <a:ext cx="4160838" cy="3427412"/>
            <a:chOff x="2880" y="1009"/>
            <a:chExt cx="2621" cy="2159"/>
          </a:xfrm>
        </p:grpSpPr>
        <p:pic>
          <p:nvPicPr>
            <p:cNvPr id="1230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80" y="1437"/>
              <a:ext cx="2208" cy="1731"/>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12304" name="AutoShape 34"/>
            <p:cNvSpPr>
              <a:spLocks noChangeArrowheads="1"/>
            </p:cNvSpPr>
            <p:nvPr/>
          </p:nvSpPr>
          <p:spPr bwMode="auto">
            <a:xfrm rot="644813" flipH="1">
              <a:off x="4944" y="1009"/>
              <a:ext cx="557" cy="1355"/>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498 w 21600"/>
                <a:gd name="T13" fmla="*/ 4495 h 21600"/>
                <a:gd name="T14" fmla="*/ 17102 w 21600"/>
                <a:gd name="T15" fmla="*/ 17105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05" name="Oval 35"/>
            <p:cNvSpPr>
              <a:spLocks noChangeArrowheads="1"/>
            </p:cNvSpPr>
            <p:nvPr/>
          </p:nvSpPr>
          <p:spPr bwMode="auto">
            <a:xfrm>
              <a:off x="4872" y="2361"/>
              <a:ext cx="240" cy="238"/>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06" name="WordArt 20"/>
            <p:cNvSpPr>
              <a:spLocks noChangeArrowheads="1" noChangeShapeType="1" noTextEdit="1"/>
            </p:cNvSpPr>
            <p:nvPr/>
          </p:nvSpPr>
          <p:spPr bwMode="auto">
            <a:xfrm rot="6069126">
              <a:off x="4588" y="1604"/>
              <a:ext cx="1138" cy="234"/>
            </a:xfrm>
            <a:prstGeom prst="rect">
              <a:avLst/>
            </a:prstGeom>
          </p:spPr>
          <p:txBody>
            <a:bodyPr vert="wordArtVert" wrap="none" fromWordArt="1">
              <a:prstTxWarp prst="textPlain">
                <a:avLst>
                  <a:gd name="adj" fmla="val 50000"/>
                </a:avLst>
              </a:prstTxWarp>
            </a:bodyPr>
            <a:lstStyle/>
            <a:p>
              <a:pPr algn="ctr" fontAlgn="auto">
                <a:defRPr/>
              </a:pPr>
              <a:r>
                <a:rPr lang="en-US" sz="1800" b="1" kern="10" dirty="0">
                  <a:ln w="9525">
                    <a:solidFill>
                      <a:srgbClr val="000000"/>
                    </a:solidFill>
                    <a:round/>
                    <a:headEnd/>
                    <a:tailEnd/>
                  </a:ln>
                  <a:solidFill>
                    <a:srgbClr val="CCFFCC"/>
                  </a:solidFill>
                  <a:latin typeface="Bookman Old Style"/>
                </a:rPr>
                <a:t> </a:t>
              </a:r>
              <a:r>
                <a:rPr lang="en-US" sz="1800" b="1" kern="10" dirty="0">
                  <a:ln w="9525">
                    <a:solidFill>
                      <a:srgbClr val="000000"/>
                    </a:solidFill>
                    <a:round/>
                    <a:headEnd/>
                    <a:tailEnd/>
                  </a:ln>
                  <a:solidFill>
                    <a:schemeClr val="bg1"/>
                  </a:solidFill>
                  <a:latin typeface="Bookman Old Style"/>
                </a:rPr>
                <a:t>REST</a:t>
              </a:r>
            </a:p>
          </p:txBody>
        </p:sp>
      </p:grpSp>
      <p:sp>
        <p:nvSpPr>
          <p:cNvPr id="12292" name="Rectangle 2"/>
          <p:cNvSpPr>
            <a:spLocks noGrp="1" noChangeArrowheads="1"/>
          </p:cNvSpPr>
          <p:nvPr>
            <p:ph type="title" sz="quarter"/>
          </p:nvPr>
        </p:nvSpPr>
        <p:spPr/>
        <p:txBody>
          <a:bodyPr/>
          <a:lstStyle/>
          <a:p>
            <a:pPr eaLnBrk="1" hangingPunct="1"/>
            <a:r>
              <a:rPr lang="en-US" dirty="0" smtClean="0"/>
              <a:t>Prevention Campaign</a:t>
            </a:r>
          </a:p>
        </p:txBody>
      </p:sp>
      <p:grpSp>
        <p:nvGrpSpPr>
          <p:cNvPr id="12293" name="Group 44"/>
          <p:cNvGrpSpPr>
            <a:grpSpLocks/>
          </p:cNvGrpSpPr>
          <p:nvPr/>
        </p:nvGrpSpPr>
        <p:grpSpPr bwMode="auto">
          <a:xfrm>
            <a:off x="685800" y="1676400"/>
            <a:ext cx="3810000" cy="2590800"/>
            <a:chOff x="432" y="1056"/>
            <a:chExt cx="2400" cy="1632"/>
          </a:xfrm>
        </p:grpSpPr>
        <p:pic>
          <p:nvPicPr>
            <p:cNvPr id="12299" name="Picture 14" descr="Man getting water from water contai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2" y="1152"/>
              <a:ext cx="2208" cy="1536"/>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12300" name="AutoShape 22"/>
            <p:cNvSpPr>
              <a:spLocks noChangeArrowheads="1"/>
            </p:cNvSpPr>
            <p:nvPr/>
          </p:nvSpPr>
          <p:spPr bwMode="auto">
            <a:xfrm rot="432030" flipH="1">
              <a:off x="2400" y="1056"/>
              <a:ext cx="432" cy="1104"/>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01" name="Oval 25"/>
            <p:cNvSpPr>
              <a:spLocks noChangeArrowheads="1"/>
            </p:cNvSpPr>
            <p:nvPr/>
          </p:nvSpPr>
          <p:spPr bwMode="auto">
            <a:xfrm rot="1133166">
              <a:off x="2412" y="2184"/>
              <a:ext cx="240" cy="240"/>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02" name="WordArt 19"/>
            <p:cNvSpPr>
              <a:spLocks noChangeArrowheads="1" noChangeShapeType="1" noTextEdit="1"/>
            </p:cNvSpPr>
            <p:nvPr/>
          </p:nvSpPr>
          <p:spPr bwMode="auto">
            <a:xfrm rot="5814866">
              <a:off x="2127" y="1511"/>
              <a:ext cx="970" cy="278"/>
            </a:xfrm>
            <a:prstGeom prst="rect">
              <a:avLst/>
            </a:prstGeom>
          </p:spPr>
          <p:txBody>
            <a:bodyPr vert="wordArtVert" wrap="none" fromWordArt="1">
              <a:prstTxWarp prst="textPlain">
                <a:avLst>
                  <a:gd name="adj" fmla="val 50000"/>
                </a:avLst>
              </a:prstTxWarp>
            </a:bodyPr>
            <a:lstStyle/>
            <a:p>
              <a:pPr algn="ctr" fontAlgn="auto"/>
              <a:r>
                <a:rPr lang="en-US" sz="1800" b="1" kern="10">
                  <a:ln w="9525">
                    <a:solidFill>
                      <a:srgbClr val="000000"/>
                    </a:solidFill>
                    <a:round/>
                    <a:headEnd/>
                    <a:tailEnd/>
                  </a:ln>
                  <a:solidFill>
                    <a:schemeClr val="bg1"/>
                  </a:solidFill>
                  <a:latin typeface="Bookman Old Style"/>
                </a:rPr>
                <a:t>WATER</a:t>
              </a:r>
            </a:p>
          </p:txBody>
        </p:sp>
      </p:grpSp>
      <p:grpSp>
        <p:nvGrpSpPr>
          <p:cNvPr id="12294" name="Group 38"/>
          <p:cNvGrpSpPr>
            <a:grpSpLocks/>
          </p:cNvGrpSpPr>
          <p:nvPr/>
        </p:nvGrpSpPr>
        <p:grpSpPr bwMode="auto">
          <a:xfrm>
            <a:off x="2514600" y="4305300"/>
            <a:ext cx="4114800" cy="2171700"/>
            <a:chOff x="816" y="2604"/>
            <a:chExt cx="2592" cy="1368"/>
          </a:xfrm>
        </p:grpSpPr>
        <p:pic>
          <p:nvPicPr>
            <p:cNvPr id="12295" name="Picture 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6" y="2640"/>
              <a:ext cx="2208" cy="1332"/>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12296" name="AutoShape 32"/>
            <p:cNvSpPr>
              <a:spLocks noChangeArrowheads="1"/>
            </p:cNvSpPr>
            <p:nvPr/>
          </p:nvSpPr>
          <p:spPr bwMode="auto">
            <a:xfrm rot="709506">
              <a:off x="2976" y="2604"/>
              <a:ext cx="432" cy="1104"/>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297" name="Oval 33"/>
            <p:cNvSpPr>
              <a:spLocks noChangeArrowheads="1"/>
            </p:cNvSpPr>
            <p:nvPr/>
          </p:nvSpPr>
          <p:spPr bwMode="auto">
            <a:xfrm>
              <a:off x="2940" y="3720"/>
              <a:ext cx="240" cy="240"/>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298" name="WordArt 21"/>
            <p:cNvSpPr>
              <a:spLocks noChangeArrowheads="1" noChangeShapeType="1" noTextEdit="1"/>
            </p:cNvSpPr>
            <p:nvPr/>
          </p:nvSpPr>
          <p:spPr bwMode="auto">
            <a:xfrm rot="6086315">
              <a:off x="2684" y="3030"/>
              <a:ext cx="1008" cy="228"/>
            </a:xfrm>
            <a:prstGeom prst="rect">
              <a:avLst/>
            </a:prstGeom>
          </p:spPr>
          <p:txBody>
            <a:bodyPr vert="wordArtVert" wrap="none" fromWordArt="1">
              <a:prstTxWarp prst="textPlain">
                <a:avLst>
                  <a:gd name="adj" fmla="val 50000"/>
                </a:avLst>
              </a:prstTxWarp>
            </a:bodyPr>
            <a:lstStyle/>
            <a:p>
              <a:pPr algn="ctr" fontAlgn="auto"/>
              <a:r>
                <a:rPr lang="en-US" sz="1800" b="1" kern="10">
                  <a:ln w="9525">
                    <a:solidFill>
                      <a:srgbClr val="000000"/>
                    </a:solidFill>
                    <a:round/>
                    <a:headEnd/>
                    <a:tailEnd/>
                  </a:ln>
                  <a:solidFill>
                    <a:schemeClr val="bg1"/>
                  </a:solidFill>
                  <a:latin typeface="Bookman Old Style"/>
                </a:rPr>
                <a:t>SHADE</a:t>
              </a:r>
            </a:p>
          </p:txBody>
        </p:sp>
      </p:grpSp>
    </p:spTree>
    <p:extLst>
      <p:ext uri="{BB962C8B-B14F-4D97-AF65-F5344CB8AC3E}">
        <p14:creationId xmlns:p14="http://schemas.microsoft.com/office/powerpoint/2010/main" val="63239097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6"/>
          <p:cNvSpPr>
            <a:spLocks noGrp="1"/>
          </p:cNvSpPr>
          <p:nvPr>
            <p:ph type="sldNum" sz="quarter" idx="12"/>
          </p:nvPr>
        </p:nvSpPr>
        <p:spPr/>
        <p:txBody>
          <a:bodyPr/>
          <a:lstStyle>
            <a:lvl1pPr eaLnBrk="0" hangingPunct="0">
              <a:defRPr sz="3200">
                <a:solidFill>
                  <a:schemeClr val="tx1"/>
                </a:solidFill>
                <a:latin typeface="Arial" charset="0"/>
              </a:defRPr>
            </a:lvl1pPr>
            <a:lvl2pPr marL="742950" indent="-285750" eaLnBrk="0" hangingPunct="0">
              <a:defRPr sz="3200">
                <a:solidFill>
                  <a:schemeClr val="tx1"/>
                </a:solidFill>
                <a:latin typeface="Arial" charset="0"/>
              </a:defRPr>
            </a:lvl2pPr>
            <a:lvl3pPr marL="1143000" indent="-228600" eaLnBrk="0" hangingPunct="0">
              <a:defRPr sz="3200">
                <a:solidFill>
                  <a:schemeClr val="tx1"/>
                </a:solidFill>
                <a:latin typeface="Arial" charset="0"/>
              </a:defRPr>
            </a:lvl3pPr>
            <a:lvl4pPr marL="1600200" indent="-228600" eaLnBrk="0" hangingPunct="0">
              <a:defRPr sz="3200">
                <a:solidFill>
                  <a:schemeClr val="tx1"/>
                </a:solidFill>
                <a:latin typeface="Arial" charset="0"/>
              </a:defRPr>
            </a:lvl4pPr>
            <a:lvl5pPr marL="2057400" indent="-228600" eaLnBrk="0" hangingPunct="0">
              <a:defRPr sz="3200">
                <a:solidFill>
                  <a:schemeClr val="tx1"/>
                </a:solidFill>
                <a:latin typeface="Arial" charset="0"/>
              </a:defRPr>
            </a:lvl5pPr>
            <a:lvl6pPr marL="2514600" indent="-228600" eaLnBrk="0" fontAlgn="base" hangingPunct="0">
              <a:spcBef>
                <a:spcPct val="0"/>
              </a:spcBef>
              <a:spcAft>
                <a:spcPct val="0"/>
              </a:spcAft>
              <a:defRPr sz="3200">
                <a:solidFill>
                  <a:schemeClr val="tx1"/>
                </a:solidFill>
                <a:latin typeface="Arial" charset="0"/>
              </a:defRPr>
            </a:lvl6pPr>
            <a:lvl7pPr marL="2971800" indent="-228600" eaLnBrk="0" fontAlgn="base" hangingPunct="0">
              <a:spcBef>
                <a:spcPct val="0"/>
              </a:spcBef>
              <a:spcAft>
                <a:spcPct val="0"/>
              </a:spcAft>
              <a:defRPr sz="3200">
                <a:solidFill>
                  <a:schemeClr val="tx1"/>
                </a:solidFill>
                <a:latin typeface="Arial" charset="0"/>
              </a:defRPr>
            </a:lvl7pPr>
            <a:lvl8pPr marL="3429000" indent="-228600" eaLnBrk="0" fontAlgn="base" hangingPunct="0">
              <a:spcBef>
                <a:spcPct val="0"/>
              </a:spcBef>
              <a:spcAft>
                <a:spcPct val="0"/>
              </a:spcAft>
              <a:defRPr sz="3200">
                <a:solidFill>
                  <a:schemeClr val="tx1"/>
                </a:solidFill>
                <a:latin typeface="Arial" charset="0"/>
              </a:defRPr>
            </a:lvl8pPr>
            <a:lvl9pPr marL="3886200" indent="-228600" eaLnBrk="0" fontAlgn="base" hangingPunct="0">
              <a:spcBef>
                <a:spcPct val="0"/>
              </a:spcBef>
              <a:spcAft>
                <a:spcPct val="0"/>
              </a:spcAft>
              <a:defRPr sz="3200">
                <a:solidFill>
                  <a:schemeClr val="tx1"/>
                </a:solidFill>
                <a:latin typeface="Arial" charset="0"/>
              </a:defRPr>
            </a:lvl9pPr>
          </a:lstStyle>
          <a:p>
            <a:pPr eaLnBrk="1" hangingPunct="1">
              <a:defRPr/>
            </a:pPr>
            <a:fld id="{86169395-005D-45CE-AC44-36E0589A7F04}" type="slidenum">
              <a:rPr lang="en-US" sz="1400" smtClean="0">
                <a:solidFill>
                  <a:srgbClr val="4D4D4D"/>
                </a:solidFill>
              </a:rPr>
              <a:pPr eaLnBrk="1" hangingPunct="1">
                <a:defRPr/>
              </a:pPr>
              <a:t>9</a:t>
            </a:fld>
            <a:endParaRPr lang="en-US" sz="1400" smtClean="0">
              <a:solidFill>
                <a:srgbClr val="4D4D4D"/>
              </a:solidFill>
            </a:endParaRPr>
          </a:p>
        </p:txBody>
      </p:sp>
      <p:sp>
        <p:nvSpPr>
          <p:cNvPr id="13315" name="Rectangle 2"/>
          <p:cNvSpPr>
            <a:spLocks noGrp="1" noChangeArrowheads="1"/>
          </p:cNvSpPr>
          <p:nvPr>
            <p:ph type="title"/>
          </p:nvPr>
        </p:nvSpPr>
        <p:spPr/>
        <p:txBody>
          <a:bodyPr/>
          <a:lstStyle/>
          <a:p>
            <a:pPr eaLnBrk="1" hangingPunct="1"/>
            <a:r>
              <a:rPr lang="en-US" sz="3600" dirty="0" smtClean="0"/>
              <a:t>Heat Illness Prevention Guidance</a:t>
            </a:r>
          </a:p>
        </p:txBody>
      </p:sp>
      <p:sp>
        <p:nvSpPr>
          <p:cNvPr id="13316" name="Rectangle 3"/>
          <p:cNvSpPr>
            <a:spLocks noGrp="1" noChangeArrowheads="1"/>
          </p:cNvSpPr>
          <p:nvPr>
            <p:ph type="body" sz="half" idx="1"/>
          </p:nvPr>
        </p:nvSpPr>
        <p:spPr>
          <a:xfrm>
            <a:off x="159913" y="1649979"/>
            <a:ext cx="5595513" cy="4697564"/>
          </a:xfrm>
        </p:spPr>
        <p:txBody>
          <a:bodyPr/>
          <a:lstStyle/>
          <a:p>
            <a:pPr marL="0" indent="0" eaLnBrk="1" hangingPunct="1">
              <a:buNone/>
            </a:pPr>
            <a:r>
              <a:rPr lang="en-US" sz="2400" b="1" dirty="0" smtClean="0">
                <a:latin typeface="+mj-lt"/>
              </a:rPr>
              <a:t>Create a plan to Prevent Heat Illness</a:t>
            </a:r>
          </a:p>
          <a:p>
            <a:pPr marL="628650" lvl="1" indent="-171450">
              <a:buFont typeface="Arial" panose="020B0604020202020204" pitchFamily="34" charset="0"/>
              <a:buChar char="•"/>
            </a:pPr>
            <a:r>
              <a:rPr lang="en-US" sz="2400" kern="1200" dirty="0">
                <a:latin typeface="+mj-lt"/>
                <a:cs typeface="Times New Roman" panose="02020603050405020304" pitchFamily="18" charset="0"/>
              </a:rPr>
              <a:t>Have a Person Designated to Oversee the Heat Illness Prevention Program</a:t>
            </a:r>
          </a:p>
          <a:p>
            <a:pPr marL="628650" lvl="1" indent="-171450">
              <a:buFont typeface="Arial" panose="020B0604020202020204" pitchFamily="34" charset="0"/>
              <a:buChar char="•"/>
            </a:pPr>
            <a:r>
              <a:rPr lang="en-US" sz="2400" kern="1200" dirty="0">
                <a:latin typeface="+mj-lt"/>
                <a:cs typeface="Times New Roman" panose="02020603050405020304" pitchFamily="18" charset="0"/>
              </a:rPr>
              <a:t>Hazard Identification</a:t>
            </a:r>
          </a:p>
          <a:p>
            <a:pPr marL="628650" lvl="1" indent="-171450">
              <a:buFont typeface="Arial" panose="020B0604020202020204" pitchFamily="34" charset="0"/>
              <a:buChar char="•"/>
            </a:pPr>
            <a:r>
              <a:rPr lang="en-US" sz="2400" kern="1200" dirty="0">
                <a:latin typeface="+mj-lt"/>
                <a:cs typeface="Times New Roman" panose="02020603050405020304" pitchFamily="18" charset="0"/>
              </a:rPr>
              <a:t>Water. Rest. Shade Message</a:t>
            </a:r>
          </a:p>
          <a:p>
            <a:pPr marL="628650" lvl="1" indent="-171450">
              <a:buFont typeface="Arial" panose="020B0604020202020204" pitchFamily="34" charset="0"/>
              <a:buChar char="•"/>
            </a:pPr>
            <a:r>
              <a:rPr lang="en-US" sz="2400" kern="1200" dirty="0">
                <a:latin typeface="+mj-lt"/>
                <a:cs typeface="Times New Roman" panose="02020603050405020304" pitchFamily="18" charset="0"/>
              </a:rPr>
              <a:t>Acclimatization</a:t>
            </a:r>
          </a:p>
          <a:p>
            <a:pPr marL="628650" lvl="1" indent="-171450">
              <a:buFont typeface="Arial" panose="020B0604020202020204" pitchFamily="34" charset="0"/>
              <a:buChar char="•"/>
            </a:pPr>
            <a:r>
              <a:rPr lang="en-US" sz="2400" kern="1200" dirty="0">
                <a:latin typeface="+mj-lt"/>
                <a:cs typeface="Times New Roman" panose="02020603050405020304" pitchFamily="18" charset="0"/>
              </a:rPr>
              <a:t>Modified Work Schedules</a:t>
            </a:r>
          </a:p>
          <a:p>
            <a:pPr marL="628650" lvl="1" indent="-171450">
              <a:buFont typeface="Arial" panose="020B0604020202020204" pitchFamily="34" charset="0"/>
              <a:buChar char="•"/>
            </a:pPr>
            <a:r>
              <a:rPr lang="en-US" sz="2400" kern="1200" dirty="0">
                <a:latin typeface="+mj-lt"/>
                <a:cs typeface="Times New Roman" panose="02020603050405020304" pitchFamily="18" charset="0"/>
              </a:rPr>
              <a:t>Training</a:t>
            </a:r>
          </a:p>
          <a:p>
            <a:pPr marL="628650" lvl="1" indent="-171450">
              <a:buFont typeface="Arial" panose="020B0604020202020204" pitchFamily="34" charset="0"/>
              <a:buChar char="•"/>
            </a:pPr>
            <a:r>
              <a:rPr lang="en-US" sz="2400" kern="1200" dirty="0">
                <a:latin typeface="+mj-lt"/>
                <a:cs typeface="Times New Roman" panose="02020603050405020304" pitchFamily="18" charset="0"/>
              </a:rPr>
              <a:t>Monitoring for Signs and Symptoms</a:t>
            </a:r>
          </a:p>
          <a:p>
            <a:pPr marL="628650" lvl="1" indent="-171450">
              <a:buFont typeface="Arial" panose="020B0604020202020204" pitchFamily="34" charset="0"/>
              <a:buChar char="•"/>
            </a:pPr>
            <a:r>
              <a:rPr lang="en-US" sz="2400" kern="1200" dirty="0">
                <a:latin typeface="+mj-lt"/>
                <a:cs typeface="Times New Roman" panose="02020603050405020304" pitchFamily="18" charset="0"/>
              </a:rPr>
              <a:t>Emergency Planning and Response</a:t>
            </a:r>
          </a:p>
          <a:p>
            <a:pPr marL="400050" lvl="1" indent="0" eaLnBrk="1" hangingPunct="1">
              <a:buNone/>
            </a:pPr>
            <a:endParaRPr lang="en-US" sz="2000" dirty="0" smtClean="0"/>
          </a:p>
        </p:txBody>
      </p:sp>
      <p:pic>
        <p:nvPicPr>
          <p:cNvPr id="13317" name="Picture 4" descr="uvs110421-020"/>
          <p:cNvPicPr>
            <a:picLocks noGrp="1" noChangeAspect="1" noChangeArrowheads="1"/>
          </p:cNvPicPr>
          <p:nvPr>
            <p:ph type="body" sz="half" idx="4294967295"/>
          </p:nvPr>
        </p:nvPicPr>
        <p:blipFill>
          <a:blip r:embed="rId3">
            <a:extLst>
              <a:ext uri="{28A0092B-C50C-407E-A947-70E740481C1C}">
                <a14:useLocalDpi xmlns:a14="http://schemas.microsoft.com/office/drawing/2010/main" val="0"/>
              </a:ext>
            </a:extLst>
          </a:blip>
          <a:srcRect/>
          <a:stretch>
            <a:fillRect/>
          </a:stretch>
        </p:blipFill>
        <p:spPr>
          <a:xfrm>
            <a:off x="5867400" y="1751162"/>
            <a:ext cx="2626076" cy="20034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3318" name="Picture 11" descr="Melbourne-Council-workers-using-shove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8400" y="3810000"/>
            <a:ext cx="2433638" cy="230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9" name="Picture 9" descr="HEAT_WAVE_07260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0726525">
            <a:off x="5328813" y="3027211"/>
            <a:ext cx="1295400" cy="194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14390788"/>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2842</TotalTime>
  <Words>2571</Words>
  <Application>Microsoft Office PowerPoint</Application>
  <PresentationFormat>On-screen Show (4:3)</PresentationFormat>
  <Paragraphs>304</Paragraphs>
  <Slides>16</Slides>
  <Notes>16</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Default Design</vt:lpstr>
      <vt:lpstr>Heat Illness Prevention Campaign Occupational Safety and Health Administration </vt:lpstr>
      <vt:lpstr>Heat Illness: Matter of Life or Death</vt:lpstr>
      <vt:lpstr>Heat Illness: Matter of Life or Death</vt:lpstr>
      <vt:lpstr>Background: Heat Illness</vt:lpstr>
      <vt:lpstr> Heat Exhaustion </vt:lpstr>
      <vt:lpstr>Heat Stroke</vt:lpstr>
      <vt:lpstr>We Can Prevent Heat Illness </vt:lpstr>
      <vt:lpstr>Prevention Campaign</vt:lpstr>
      <vt:lpstr>Heat Illness Prevention Guidance</vt:lpstr>
      <vt:lpstr>Heat Illness Prevention Resources www.osha.gov/heat </vt:lpstr>
      <vt:lpstr>OSHA Smartphone App</vt:lpstr>
      <vt:lpstr>National Weather Service  http://www.nws.noaa.gov/om/heat/index.shtml </vt:lpstr>
      <vt:lpstr>Compliance Assistance</vt:lpstr>
      <vt:lpstr>Heat Illness “Quiz”</vt:lpstr>
      <vt:lpstr>Heat Illness “Quiz”</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OSHA’s 2014  Campaign to Prevent Heat Illness</dc:title>
  <dc:creator>Martin, Heather - OSHA</dc:creator>
  <cp:lastModifiedBy>Martin, Heather - OSHA</cp:lastModifiedBy>
  <cp:revision>57</cp:revision>
  <cp:lastPrinted>2015-05-08T22:09:38Z</cp:lastPrinted>
  <dcterms:created xsi:type="dcterms:W3CDTF">2013-09-25T13:53:58Z</dcterms:created>
  <dcterms:modified xsi:type="dcterms:W3CDTF">2015-06-25T15:35:23Z</dcterms:modified>
</cp:coreProperties>
</file>